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3" r:id="rId3"/>
    <p:sldId id="268" r:id="rId4"/>
    <p:sldId id="272" r:id="rId5"/>
    <p:sldId id="269" r:id="rId6"/>
    <p:sldId id="270" r:id="rId7"/>
    <p:sldId id="271" r:id="rId8"/>
    <p:sldId id="278" r:id="rId9"/>
    <p:sldId id="277" r:id="rId10"/>
    <p:sldId id="276"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51" d="100"/>
          <a:sy n="51" d="100"/>
        </p:scale>
        <p:origin x="43" y="662"/>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1306AA0A-D898-46C1-A7B1-2C6BBBE6D2DA}" type="datetimeFigureOut">
              <a:rPr lang="en-US" smtClean="0"/>
              <a:t>11-Apr-24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B6B21F-8B65-42A8-A7B2-E79A00F9861E}" type="slidenum">
              <a:rPr lang="en-US" smtClean="0"/>
              <a:t>‹#›</a:t>
            </a:fld>
            <a:endParaRPr lang="en-US"/>
          </a:p>
        </p:txBody>
      </p:sp>
    </p:spTree>
    <p:extLst>
      <p:ext uri="{BB962C8B-B14F-4D97-AF65-F5344CB8AC3E}">
        <p14:creationId xmlns:p14="http://schemas.microsoft.com/office/powerpoint/2010/main" val="33351529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306AA0A-D898-46C1-A7B1-2C6BBBE6D2DA}" type="datetimeFigureOut">
              <a:rPr lang="en-US" smtClean="0"/>
              <a:t>11-Apr-24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B6B21F-8B65-42A8-A7B2-E79A00F9861E}" type="slidenum">
              <a:rPr lang="en-US" smtClean="0"/>
              <a:t>‹#›</a:t>
            </a:fld>
            <a:endParaRPr lang="en-US"/>
          </a:p>
        </p:txBody>
      </p:sp>
    </p:spTree>
    <p:extLst>
      <p:ext uri="{BB962C8B-B14F-4D97-AF65-F5344CB8AC3E}">
        <p14:creationId xmlns:p14="http://schemas.microsoft.com/office/powerpoint/2010/main" val="29461293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306AA0A-D898-46C1-A7B1-2C6BBBE6D2DA}" type="datetimeFigureOut">
              <a:rPr lang="en-US" smtClean="0"/>
              <a:t>11-Apr-24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B6B21F-8B65-42A8-A7B2-E79A00F9861E}" type="slidenum">
              <a:rPr lang="en-US" smtClean="0"/>
              <a:t>‹#›</a:t>
            </a:fld>
            <a:endParaRPr lang="en-US"/>
          </a:p>
        </p:txBody>
      </p:sp>
    </p:spTree>
    <p:extLst>
      <p:ext uri="{BB962C8B-B14F-4D97-AF65-F5344CB8AC3E}">
        <p14:creationId xmlns:p14="http://schemas.microsoft.com/office/powerpoint/2010/main" val="8084672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306AA0A-D898-46C1-A7B1-2C6BBBE6D2DA}" type="datetimeFigureOut">
              <a:rPr lang="en-US" smtClean="0"/>
              <a:t>11-Apr-24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B6B21F-8B65-42A8-A7B2-E79A00F9861E}" type="slidenum">
              <a:rPr lang="en-US" smtClean="0"/>
              <a:t>‹#›</a:t>
            </a:fld>
            <a:endParaRPr lang="en-US"/>
          </a:p>
        </p:txBody>
      </p:sp>
    </p:spTree>
    <p:extLst>
      <p:ext uri="{BB962C8B-B14F-4D97-AF65-F5344CB8AC3E}">
        <p14:creationId xmlns:p14="http://schemas.microsoft.com/office/powerpoint/2010/main" val="36657450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306AA0A-D898-46C1-A7B1-2C6BBBE6D2DA}" type="datetimeFigureOut">
              <a:rPr lang="en-US" smtClean="0"/>
              <a:t>11-Apr-24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B6B21F-8B65-42A8-A7B2-E79A00F9861E}" type="slidenum">
              <a:rPr lang="en-US" smtClean="0"/>
              <a:t>‹#›</a:t>
            </a:fld>
            <a:endParaRPr lang="en-US"/>
          </a:p>
        </p:txBody>
      </p:sp>
    </p:spTree>
    <p:extLst>
      <p:ext uri="{BB962C8B-B14F-4D97-AF65-F5344CB8AC3E}">
        <p14:creationId xmlns:p14="http://schemas.microsoft.com/office/powerpoint/2010/main" val="37041220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306AA0A-D898-46C1-A7B1-2C6BBBE6D2DA}" type="datetimeFigureOut">
              <a:rPr lang="en-US" smtClean="0"/>
              <a:t>11-Apr-24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6B6B21F-8B65-42A8-A7B2-E79A00F9861E}" type="slidenum">
              <a:rPr lang="en-US" smtClean="0"/>
              <a:t>‹#›</a:t>
            </a:fld>
            <a:endParaRPr lang="en-US"/>
          </a:p>
        </p:txBody>
      </p:sp>
    </p:spTree>
    <p:extLst>
      <p:ext uri="{BB962C8B-B14F-4D97-AF65-F5344CB8AC3E}">
        <p14:creationId xmlns:p14="http://schemas.microsoft.com/office/powerpoint/2010/main" val="12935374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306AA0A-D898-46C1-A7B1-2C6BBBE6D2DA}" type="datetimeFigureOut">
              <a:rPr lang="en-US" smtClean="0"/>
              <a:t>11-Apr-24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6B6B21F-8B65-42A8-A7B2-E79A00F9861E}" type="slidenum">
              <a:rPr lang="en-US" smtClean="0"/>
              <a:t>‹#›</a:t>
            </a:fld>
            <a:endParaRPr lang="en-US"/>
          </a:p>
        </p:txBody>
      </p:sp>
    </p:spTree>
    <p:extLst>
      <p:ext uri="{BB962C8B-B14F-4D97-AF65-F5344CB8AC3E}">
        <p14:creationId xmlns:p14="http://schemas.microsoft.com/office/powerpoint/2010/main" val="4506870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306AA0A-D898-46C1-A7B1-2C6BBBE6D2DA}" type="datetimeFigureOut">
              <a:rPr lang="en-US" smtClean="0"/>
              <a:t>11-Apr-24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6B6B21F-8B65-42A8-A7B2-E79A00F9861E}" type="slidenum">
              <a:rPr lang="en-US" smtClean="0"/>
              <a:t>‹#›</a:t>
            </a:fld>
            <a:endParaRPr lang="en-US"/>
          </a:p>
        </p:txBody>
      </p:sp>
    </p:spTree>
    <p:extLst>
      <p:ext uri="{BB962C8B-B14F-4D97-AF65-F5344CB8AC3E}">
        <p14:creationId xmlns:p14="http://schemas.microsoft.com/office/powerpoint/2010/main" val="27579649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306AA0A-D898-46C1-A7B1-2C6BBBE6D2DA}" type="datetimeFigureOut">
              <a:rPr lang="en-US" smtClean="0"/>
              <a:t>11-Apr-24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6B6B21F-8B65-42A8-A7B2-E79A00F9861E}" type="slidenum">
              <a:rPr lang="en-US" smtClean="0"/>
              <a:t>‹#›</a:t>
            </a:fld>
            <a:endParaRPr lang="en-US"/>
          </a:p>
        </p:txBody>
      </p:sp>
    </p:spTree>
    <p:extLst>
      <p:ext uri="{BB962C8B-B14F-4D97-AF65-F5344CB8AC3E}">
        <p14:creationId xmlns:p14="http://schemas.microsoft.com/office/powerpoint/2010/main" val="17756989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306AA0A-D898-46C1-A7B1-2C6BBBE6D2DA}" type="datetimeFigureOut">
              <a:rPr lang="en-US" smtClean="0"/>
              <a:t>11-Apr-24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6B6B21F-8B65-42A8-A7B2-E79A00F9861E}" type="slidenum">
              <a:rPr lang="en-US" smtClean="0"/>
              <a:t>‹#›</a:t>
            </a:fld>
            <a:endParaRPr lang="en-US"/>
          </a:p>
        </p:txBody>
      </p:sp>
    </p:spTree>
    <p:extLst>
      <p:ext uri="{BB962C8B-B14F-4D97-AF65-F5344CB8AC3E}">
        <p14:creationId xmlns:p14="http://schemas.microsoft.com/office/powerpoint/2010/main" val="40282359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306AA0A-D898-46C1-A7B1-2C6BBBE6D2DA}" type="datetimeFigureOut">
              <a:rPr lang="en-US" smtClean="0"/>
              <a:t>11-Apr-24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6B6B21F-8B65-42A8-A7B2-E79A00F9861E}" type="slidenum">
              <a:rPr lang="en-US" smtClean="0"/>
              <a:t>‹#›</a:t>
            </a:fld>
            <a:endParaRPr lang="en-US"/>
          </a:p>
        </p:txBody>
      </p:sp>
    </p:spTree>
    <p:extLst>
      <p:ext uri="{BB962C8B-B14F-4D97-AF65-F5344CB8AC3E}">
        <p14:creationId xmlns:p14="http://schemas.microsoft.com/office/powerpoint/2010/main" val="36259515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06AA0A-D898-46C1-A7B1-2C6BBBE6D2DA}" type="datetimeFigureOut">
              <a:rPr lang="en-US" smtClean="0"/>
              <a:t>11-Apr-24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6B6B21F-8B65-42A8-A7B2-E79A00F9861E}" type="slidenum">
              <a:rPr lang="en-US" smtClean="0"/>
              <a:t>‹#›</a:t>
            </a:fld>
            <a:endParaRPr lang="en-US"/>
          </a:p>
        </p:txBody>
      </p:sp>
    </p:spTree>
    <p:extLst>
      <p:ext uri="{BB962C8B-B14F-4D97-AF65-F5344CB8AC3E}">
        <p14:creationId xmlns:p14="http://schemas.microsoft.com/office/powerpoint/2010/main" val="24327314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p:nvPr/>
        </p:nvPicPr>
        <p:blipFill>
          <a:blip r:embed="rId2"/>
          <a:stretch>
            <a:fillRect/>
          </a:stretch>
        </p:blipFill>
        <p:spPr>
          <a:xfrm>
            <a:off x="1670858" y="58189"/>
            <a:ext cx="8184772" cy="6799811"/>
          </a:xfrm>
          <a:prstGeom prst="rect">
            <a:avLst/>
          </a:prstGeom>
        </p:spPr>
      </p:pic>
      <p:sp>
        <p:nvSpPr>
          <p:cNvPr id="10" name="Rectangle 9"/>
          <p:cNvSpPr/>
          <p:nvPr/>
        </p:nvSpPr>
        <p:spPr>
          <a:xfrm>
            <a:off x="1670858" y="959821"/>
            <a:ext cx="6508866" cy="5337359"/>
          </a:xfrm>
          <a:prstGeom prst="rect">
            <a:avLst/>
          </a:prstGeom>
        </p:spPr>
        <p:txBody>
          <a:bodyPr wrap="square">
            <a:spAutoFit/>
          </a:bodyPr>
          <a:lstStyle/>
          <a:p>
            <a:pPr marL="842645" marR="842645" algn="ctr">
              <a:spcBef>
                <a:spcPts val="555"/>
              </a:spcBef>
              <a:spcAft>
                <a:spcPts val="0"/>
              </a:spcAft>
            </a:pPr>
            <a:r>
              <a:rPr lang="en-US" sz="2000" b="1" dirty="0">
                <a:solidFill>
                  <a:srgbClr val="000000"/>
                </a:solidFill>
                <a:latin typeface="Arial" panose="020B0604020202020204" pitchFamily="34" charset="0"/>
                <a:ea typeface="Times New Roman" panose="02020603050405020304" pitchFamily="18" charset="0"/>
                <a:cs typeface="+mj-cs"/>
              </a:rPr>
              <a:t>COMPULSORY BRIEFING FOR </a:t>
            </a:r>
          </a:p>
          <a:p>
            <a:pPr marL="842645" marR="842645" algn="ctr">
              <a:spcBef>
                <a:spcPts val="555"/>
              </a:spcBef>
              <a:spcAft>
                <a:spcPts val="0"/>
              </a:spcAft>
            </a:pPr>
            <a:endParaRPr lang="en-US" sz="2000" b="1" dirty="0">
              <a:solidFill>
                <a:srgbClr val="000000"/>
              </a:solidFill>
              <a:latin typeface="Arial" panose="020B0604020202020204" pitchFamily="34" charset="0"/>
              <a:ea typeface="Times New Roman" panose="02020603050405020304" pitchFamily="18" charset="0"/>
              <a:cs typeface="+mj-cs"/>
            </a:endParaRPr>
          </a:p>
          <a:p>
            <a:pPr marL="842645" marR="842645" algn="ctr">
              <a:spcBef>
                <a:spcPts val="555"/>
              </a:spcBef>
              <a:spcAft>
                <a:spcPts val="0"/>
              </a:spcAft>
            </a:pPr>
            <a:r>
              <a:rPr lang="en-ZA" sz="2000" b="1" dirty="0">
                <a:latin typeface="Arial" panose="020B0604020202020204" pitchFamily="34" charset="0"/>
                <a:ea typeface="Arial" panose="020B0604020202020204" pitchFamily="34" charset="0"/>
              </a:rPr>
              <a:t>TENDER NO: </a:t>
            </a:r>
            <a:r>
              <a:rPr lang="en-ZA" sz="2000" b="1" dirty="0">
                <a:effectLst/>
                <a:latin typeface="Arial" panose="020B0604020202020204" pitchFamily="34" charset="0"/>
                <a:ea typeface="Times New Roman" panose="02020603050405020304" pitchFamily="18" charset="0"/>
              </a:rPr>
              <a:t>SCMU 10-23/24-0030</a:t>
            </a:r>
            <a:endParaRPr lang="en-US" sz="2000" dirty="0">
              <a:effectLst/>
              <a:latin typeface="Arial" panose="020B0604020202020204" pitchFamily="34" charset="0"/>
              <a:ea typeface="Times New Roman" panose="02020603050405020304" pitchFamily="18" charset="0"/>
            </a:endParaRPr>
          </a:p>
          <a:p>
            <a:pPr>
              <a:spcBef>
                <a:spcPts val="50"/>
              </a:spcBef>
            </a:pPr>
            <a:r>
              <a:rPr lang="en-ZA" sz="2000" b="1" dirty="0">
                <a:effectLst/>
                <a:latin typeface="Arial" panose="020B0604020202020204" pitchFamily="34" charset="0"/>
                <a:ea typeface="Arial" panose="020B0604020202020204" pitchFamily="34" charset="0"/>
              </a:rPr>
              <a:t> </a:t>
            </a:r>
            <a:endParaRPr lang="en-US" sz="2000" dirty="0">
              <a:effectLst/>
              <a:latin typeface="Arial" panose="020B0604020202020204" pitchFamily="34" charset="0"/>
              <a:ea typeface="Times New Roman" panose="02020603050405020304" pitchFamily="18" charset="0"/>
            </a:endParaRPr>
          </a:p>
          <a:p>
            <a:pPr algn="ctr">
              <a:tabLst>
                <a:tab pos="0" algn="l"/>
                <a:tab pos="595630" algn="l"/>
                <a:tab pos="1191260" algn="l"/>
                <a:tab pos="1787525" algn="l"/>
                <a:tab pos="2383155" algn="l"/>
                <a:tab pos="2979420" algn="l"/>
                <a:tab pos="3575050" algn="l"/>
                <a:tab pos="4170680" algn="l"/>
                <a:tab pos="4766945" algn="l"/>
                <a:tab pos="5362575" algn="l"/>
              </a:tabLst>
            </a:pPr>
            <a:r>
              <a:rPr lang="en-ZA" sz="2000" b="1" dirty="0">
                <a:latin typeface="Arial" panose="020B0604020202020204" pitchFamily="34" charset="0"/>
                <a:ea typeface="Times New Roman" panose="02020603050405020304" pitchFamily="18" charset="0"/>
              </a:rPr>
              <a:t>THE COMPLETION OF </a:t>
            </a:r>
            <a:r>
              <a:rPr lang="en-GB" sz="2000" b="1" dirty="0">
                <a:latin typeface="Arial" panose="020B0604020202020204" pitchFamily="34" charset="0"/>
                <a:ea typeface="Arial" panose="020B0604020202020204" pitchFamily="34" charset="0"/>
              </a:rPr>
              <a:t>UPGRADING TO A SURFACE STANDARD DR08606</a:t>
            </a:r>
            <a:endParaRPr lang="en-US" sz="2000" dirty="0">
              <a:effectLst/>
              <a:latin typeface="Arial" panose="020B0604020202020204" pitchFamily="34" charset="0"/>
              <a:ea typeface="Times New Roman" panose="02020603050405020304" pitchFamily="18" charset="0"/>
            </a:endParaRPr>
          </a:p>
          <a:p>
            <a:pPr algn="ctr"/>
            <a:r>
              <a:rPr lang="en-GB" sz="2000" b="1" dirty="0">
                <a:latin typeface="Arial" panose="020B0604020202020204" pitchFamily="34" charset="0"/>
                <a:ea typeface="Arial" panose="020B0604020202020204" pitchFamily="34" charset="0"/>
              </a:rPr>
              <a:t> (+/- 12Km) STERKSPRUIT TO MLAMLI </a:t>
            </a:r>
          </a:p>
          <a:p>
            <a:pPr algn="ctr"/>
            <a:endParaRPr lang="en-GB" sz="2000" b="1" dirty="0">
              <a:effectLst/>
              <a:latin typeface="Arial" panose="020B0604020202020204" pitchFamily="34" charset="0"/>
              <a:ea typeface="Times New Roman" panose="02020603050405020304" pitchFamily="18" charset="0"/>
            </a:endParaRPr>
          </a:p>
          <a:p>
            <a:pPr lvl="0" algn="ctr"/>
            <a:r>
              <a:rPr lang="en-US" sz="2000" b="1" dirty="0">
                <a:solidFill>
                  <a:prstClr val="black"/>
                </a:solidFill>
                <a:latin typeface="Arial" panose="020B0604020202020204" pitchFamily="34" charset="0"/>
                <a:cs typeface="Arial" panose="020B0604020202020204" pitchFamily="34" charset="0"/>
              </a:rPr>
              <a:t>CIDB Grade: 9CE   </a:t>
            </a:r>
            <a:endParaRPr lang="en-US" sz="2000" dirty="0">
              <a:solidFill>
                <a:prstClr val="black"/>
              </a:solidFill>
              <a:latin typeface="Arial" panose="020B0604020202020204" pitchFamily="34" charset="0"/>
              <a:cs typeface="Arial" panose="020B0604020202020204" pitchFamily="34" charset="0"/>
            </a:endParaRPr>
          </a:p>
          <a:p>
            <a:pPr algn="ctr"/>
            <a:br>
              <a:rPr lang="en-US" sz="2000" b="1" dirty="0">
                <a:solidFill>
                  <a:prstClr val="black"/>
                </a:solidFill>
                <a:latin typeface="Arial" panose="020B0604020202020204" pitchFamily="34" charset="0"/>
                <a:ea typeface="+mj-ea"/>
                <a:cs typeface="Arial" panose="020B0604020202020204" pitchFamily="34" charset="0"/>
              </a:rPr>
            </a:br>
            <a:r>
              <a:rPr lang="en-US" sz="2000" b="1" dirty="0">
                <a:solidFill>
                  <a:prstClr val="black"/>
                </a:solidFill>
                <a:latin typeface="Arial" panose="020B0604020202020204" pitchFamily="34" charset="0"/>
                <a:ea typeface="+mj-ea"/>
                <a:cs typeface="Arial" panose="020B0604020202020204" pitchFamily="34" charset="0"/>
              </a:rPr>
              <a:t>Time: 11h00</a:t>
            </a:r>
            <a:br>
              <a:rPr lang="en-US" sz="2000" b="1" dirty="0">
                <a:solidFill>
                  <a:prstClr val="black"/>
                </a:solidFill>
                <a:latin typeface="Arial" panose="020B0604020202020204" pitchFamily="34" charset="0"/>
                <a:ea typeface="+mj-ea"/>
                <a:cs typeface="Arial" panose="020B0604020202020204" pitchFamily="34" charset="0"/>
              </a:rPr>
            </a:br>
            <a:r>
              <a:rPr lang="en-US" sz="2000" b="1" dirty="0">
                <a:solidFill>
                  <a:prstClr val="black"/>
                </a:solidFill>
                <a:latin typeface="Arial" panose="020B0604020202020204" pitchFamily="34" charset="0"/>
                <a:ea typeface="+mj-ea"/>
                <a:cs typeface="Arial" panose="020B0604020202020204" pitchFamily="34" charset="0"/>
              </a:rPr>
              <a:t>Date: 11 APRIL 2024</a:t>
            </a:r>
          </a:p>
          <a:p>
            <a:pPr algn="ctr"/>
            <a:endParaRPr lang="en-US" sz="2000" b="1" dirty="0">
              <a:solidFill>
                <a:prstClr val="black"/>
              </a:solidFill>
              <a:effectLst/>
              <a:latin typeface="Arial" panose="020B0604020202020204" pitchFamily="34" charset="0"/>
              <a:ea typeface="+mj-ea"/>
              <a:cs typeface="Arial" panose="020B0604020202020204" pitchFamily="34" charset="0"/>
            </a:endParaRPr>
          </a:p>
          <a:p>
            <a:pPr lvl="0" algn="ctr"/>
            <a:r>
              <a:rPr lang="en-US" sz="2000" b="1" dirty="0">
                <a:solidFill>
                  <a:prstClr val="black"/>
                </a:solidFill>
                <a:latin typeface="Arial" panose="020B0604020202020204" pitchFamily="34" charset="0"/>
                <a:cs typeface="Arial" panose="020B0604020202020204" pitchFamily="34" charset="0"/>
              </a:rPr>
              <a:t>Tender Closing: 11h00 on Tuesday 30</a:t>
            </a:r>
            <a:r>
              <a:rPr lang="en-US" sz="2000" b="1" baseline="30000" dirty="0">
                <a:solidFill>
                  <a:prstClr val="black"/>
                </a:solidFill>
                <a:latin typeface="Arial" panose="020B0604020202020204" pitchFamily="34" charset="0"/>
                <a:cs typeface="Arial" panose="020B0604020202020204" pitchFamily="34" charset="0"/>
              </a:rPr>
              <a:t>th</a:t>
            </a:r>
            <a:r>
              <a:rPr lang="en-US" sz="2000" b="1" dirty="0">
                <a:solidFill>
                  <a:prstClr val="black"/>
                </a:solidFill>
                <a:latin typeface="Arial" panose="020B0604020202020204" pitchFamily="34" charset="0"/>
                <a:cs typeface="Arial" panose="020B0604020202020204" pitchFamily="34" charset="0"/>
              </a:rPr>
              <a:t> April 2024</a:t>
            </a:r>
          </a:p>
          <a:p>
            <a:pPr lvl="0" algn="ctr"/>
            <a:endParaRPr lang="en-US" sz="2000" dirty="0">
              <a:solidFill>
                <a:prstClr val="black"/>
              </a:solidFill>
              <a:latin typeface="Arial" panose="020B0604020202020204" pitchFamily="34" charset="0"/>
              <a:cs typeface="Arial" panose="020B0604020202020204" pitchFamily="34" charset="0"/>
            </a:endParaRPr>
          </a:p>
          <a:p>
            <a:pPr lvl="0" algn="ctr"/>
            <a:r>
              <a:rPr lang="en-GB" sz="2000" b="1" dirty="0">
                <a:solidFill>
                  <a:prstClr val="black"/>
                </a:solidFill>
                <a:latin typeface="Arial" panose="020B0604020202020204" pitchFamily="34" charset="0"/>
                <a:cs typeface="Arial" panose="020B0604020202020204" pitchFamily="34" charset="0"/>
              </a:rPr>
              <a:t>Venue: S</a:t>
            </a:r>
            <a:r>
              <a:rPr lang="en-GB" sz="2000" b="1" dirty="0">
                <a:solidFill>
                  <a:prstClr val="black"/>
                </a:solidFill>
                <a:latin typeface="Arial" panose="020B0604020202020204" pitchFamily="34" charset="0"/>
                <a:ea typeface="Times New Roman" panose="02020603050405020304" pitchFamily="18" charset="0"/>
                <a:cs typeface="Arial" panose="020B0604020202020204" pitchFamily="34" charset="0"/>
              </a:rPr>
              <a:t>terkspruit</a:t>
            </a:r>
            <a:r>
              <a:rPr lang="en-GB" sz="2000" b="1" cap="all" dirty="0">
                <a:solidFill>
                  <a:prstClr val="black"/>
                </a:solidFill>
                <a:latin typeface="Arial" panose="020B0604020202020204" pitchFamily="34" charset="0"/>
                <a:ea typeface="Times New Roman" panose="02020603050405020304" pitchFamily="18" charset="0"/>
                <a:cs typeface="Arial" panose="020B0604020202020204" pitchFamily="34" charset="0"/>
              </a:rPr>
              <a:t> </a:t>
            </a:r>
            <a:r>
              <a:rPr lang="en-GB" sz="2000" b="1" dirty="0">
                <a:solidFill>
                  <a:prstClr val="black"/>
                </a:solidFill>
                <a:latin typeface="Arial" panose="020B0604020202020204" pitchFamily="34" charset="0"/>
                <a:ea typeface="Times New Roman" panose="02020603050405020304" pitchFamily="18" charset="0"/>
                <a:cs typeface="Arial" panose="020B0604020202020204" pitchFamily="34" charset="0"/>
              </a:rPr>
              <a:t>Town Hall (</a:t>
            </a:r>
            <a:r>
              <a:rPr lang="en-GB" sz="2000" b="1" dirty="0" err="1">
                <a:solidFill>
                  <a:prstClr val="black"/>
                </a:solidFill>
                <a:latin typeface="Arial" panose="020B0604020202020204" pitchFamily="34" charset="0"/>
                <a:ea typeface="Times New Roman" panose="02020603050405020304" pitchFamily="18" charset="0"/>
                <a:cs typeface="Arial" panose="020B0604020202020204" pitchFamily="34" charset="0"/>
              </a:rPr>
              <a:t>Bhunga</a:t>
            </a:r>
            <a:r>
              <a:rPr lang="en-GB" sz="2000" b="1" dirty="0">
                <a:solidFill>
                  <a:prstClr val="black"/>
                </a:solidFill>
                <a:latin typeface="Arial" panose="020B0604020202020204" pitchFamily="34" charset="0"/>
                <a:ea typeface="Times New Roman" panose="02020603050405020304" pitchFamily="18" charset="0"/>
                <a:cs typeface="Arial" panose="020B0604020202020204" pitchFamily="34" charset="0"/>
              </a:rPr>
              <a:t> hall)</a:t>
            </a:r>
          </a:p>
          <a:p>
            <a:pPr algn="ctr"/>
            <a:endParaRPr lang="en-US" sz="1000" dirty="0">
              <a:effectLst/>
              <a:latin typeface="Arial" panose="020B0604020202020204" pitchFamily="34" charset="0"/>
              <a:ea typeface="Times New Roman" panose="02020603050405020304" pitchFamily="18" charset="0"/>
            </a:endParaRPr>
          </a:p>
        </p:txBody>
      </p:sp>
    </p:spTree>
    <p:extLst>
      <p:ext uri="{BB962C8B-B14F-4D97-AF65-F5344CB8AC3E}">
        <p14:creationId xmlns:p14="http://schemas.microsoft.com/office/powerpoint/2010/main" val="15368554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br>
              <a:rPr lang="en-ZA" sz="3600" b="1" cap="all" dirty="0">
                <a:solidFill>
                  <a:srgbClr val="000000"/>
                </a:solidFill>
                <a:latin typeface="Arial" panose="020B0604020202020204" pitchFamily="34" charset="0"/>
                <a:ea typeface="Calibri" panose="020F0502020204030204" pitchFamily="34" charset="0"/>
              </a:rPr>
            </a:br>
            <a:r>
              <a:rPr lang="en-ZA" sz="3600" b="1" cap="all" dirty="0">
                <a:solidFill>
                  <a:srgbClr val="000000"/>
                </a:solidFill>
                <a:latin typeface="Arial" panose="020B0604020202020204" pitchFamily="34" charset="0"/>
                <a:ea typeface="Calibri" panose="020F0502020204030204" pitchFamily="34" charset="0"/>
              </a:rPr>
              <a:t>end</a:t>
            </a:r>
            <a:endParaRPr lang="en-US" sz="3600" dirty="0"/>
          </a:p>
        </p:txBody>
      </p:sp>
      <p:pic>
        <p:nvPicPr>
          <p:cNvPr id="4" name="Picture 4"/>
          <p:cNvPicPr>
            <a:picLocks noChangeAspect="1" noChangeArrowheads="1"/>
          </p:cNvPicPr>
          <p:nvPr/>
        </p:nvPicPr>
        <p:blipFill>
          <a:blip r:embed="rId2">
            <a:extLst>
              <a:ext uri="{28A0092B-C50C-407E-A947-70E740481C1C}">
                <a14:useLocalDpi xmlns:a14="http://schemas.microsoft.com/office/drawing/2010/main" val="0"/>
              </a:ext>
            </a:extLst>
          </a:blip>
          <a:srcRect l="3008" t="23859" r="23351" b="2966"/>
          <a:stretch>
            <a:fillRect/>
          </a:stretch>
        </p:blipFill>
        <p:spPr bwMode="auto">
          <a:xfrm>
            <a:off x="288982" y="194065"/>
            <a:ext cx="2985151" cy="833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p:nvPr/>
        </p:nvPicPr>
        <p:blipFill>
          <a:blip r:embed="rId3">
            <a:extLst>
              <a:ext uri="{28A0092B-C50C-407E-A947-70E740481C1C}">
                <a14:useLocalDpi xmlns:a14="http://schemas.microsoft.com/office/drawing/2010/main" val="0"/>
              </a:ext>
            </a:extLst>
          </a:blip>
          <a:stretch>
            <a:fillRect/>
          </a:stretch>
        </p:blipFill>
        <p:spPr>
          <a:xfrm>
            <a:off x="9221561" y="194065"/>
            <a:ext cx="2681457" cy="981537"/>
          </a:xfrm>
          <a:prstGeom prst="rect">
            <a:avLst/>
          </a:prstGeom>
        </p:spPr>
      </p:pic>
      <p:sp>
        <p:nvSpPr>
          <p:cNvPr id="6" name="Content Placeholder 5"/>
          <p:cNvSpPr>
            <a:spLocks noGrp="1"/>
          </p:cNvSpPr>
          <p:nvPr>
            <p:ph idx="1"/>
          </p:nvPr>
        </p:nvSpPr>
        <p:spPr>
          <a:xfrm>
            <a:off x="2776451" y="2798213"/>
            <a:ext cx="6043353" cy="840230"/>
          </a:xfrm>
          <a:prstGeom prst="rect">
            <a:avLst/>
          </a:prstGeom>
          <a:noFill/>
        </p:spPr>
        <p:txBody>
          <a:bodyPr wrap="square" lIns="91440" tIns="45720" rIns="91440" bIns="45720">
            <a:spAutoFit/>
          </a:bodyPr>
          <a:lstStyle/>
          <a:p>
            <a:pPr marL="0" indent="0" algn="ctr">
              <a:buNone/>
            </a:pPr>
            <a:r>
              <a:rPr lang="en-US" sz="5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THANK YOU</a:t>
            </a:r>
            <a:endParaRPr lang="en-US" sz="5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Tree>
    <p:extLst>
      <p:ext uri="{BB962C8B-B14F-4D97-AF65-F5344CB8AC3E}">
        <p14:creationId xmlns:p14="http://schemas.microsoft.com/office/powerpoint/2010/main" val="24766855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br>
              <a:rPr lang="en-ZA" sz="3600" b="1" cap="all" dirty="0">
                <a:solidFill>
                  <a:srgbClr val="000000"/>
                </a:solidFill>
                <a:latin typeface="Arial" panose="020B0604020202020204" pitchFamily="34" charset="0"/>
                <a:ea typeface="Calibri" panose="020F0502020204030204" pitchFamily="34" charset="0"/>
              </a:rPr>
            </a:br>
            <a:r>
              <a:rPr lang="en-ZA" sz="3200" b="1" cap="all" dirty="0">
                <a:solidFill>
                  <a:srgbClr val="000000"/>
                </a:solidFill>
                <a:latin typeface="Arial" panose="020B0604020202020204" pitchFamily="34" charset="0"/>
                <a:ea typeface="Calibri" panose="020F0502020204030204" pitchFamily="34" charset="0"/>
              </a:rPr>
              <a:t>agenda</a:t>
            </a:r>
            <a:r>
              <a:rPr lang="en-ZA" sz="3600" b="1" cap="all" dirty="0">
                <a:solidFill>
                  <a:srgbClr val="000000"/>
                </a:solidFill>
                <a:latin typeface="Arial" panose="020B0604020202020204" pitchFamily="34" charset="0"/>
                <a:ea typeface="Calibri" panose="020F0502020204030204" pitchFamily="34" charset="0"/>
              </a:rPr>
              <a:t> </a:t>
            </a:r>
            <a:endParaRPr lang="en-US" sz="3600" dirty="0"/>
          </a:p>
        </p:txBody>
      </p:sp>
      <p:sp>
        <p:nvSpPr>
          <p:cNvPr id="3" name="Content Placeholder 2"/>
          <p:cNvSpPr>
            <a:spLocks noGrp="1"/>
          </p:cNvSpPr>
          <p:nvPr>
            <p:ph idx="1"/>
          </p:nvPr>
        </p:nvSpPr>
        <p:spPr/>
        <p:txBody>
          <a:bodyPr>
            <a:normAutofit/>
          </a:bodyPr>
          <a:lstStyle/>
          <a:p>
            <a:pPr marL="514350" indent="-514350">
              <a:buAutoNum type="arabicPeriod"/>
            </a:pPr>
            <a:r>
              <a:rPr lang="en-US" sz="2400" dirty="0">
                <a:latin typeface="Arial" panose="020B0604020202020204" pitchFamily="34" charset="0"/>
                <a:cs typeface="Arial" panose="020B0604020202020204" pitchFamily="34" charset="0"/>
              </a:rPr>
              <a:t>OPENING AND WELCOME</a:t>
            </a:r>
          </a:p>
          <a:p>
            <a:pPr marL="514350" indent="-514350">
              <a:buAutoNum type="arabicPeriod"/>
            </a:pPr>
            <a:endParaRPr lang="en-US" sz="2400" dirty="0">
              <a:latin typeface="Arial" panose="020B0604020202020204" pitchFamily="34" charset="0"/>
              <a:cs typeface="Arial" panose="020B0604020202020204" pitchFamily="34" charset="0"/>
            </a:endParaRPr>
          </a:p>
          <a:p>
            <a:pPr marL="514350" indent="-514350">
              <a:buAutoNum type="arabicPeriod"/>
            </a:pPr>
            <a:r>
              <a:rPr lang="en-US" sz="2400" dirty="0">
                <a:latin typeface="Arial" panose="020B0604020202020204" pitchFamily="34" charset="0"/>
                <a:cs typeface="Arial" panose="020B0604020202020204" pitchFamily="34" charset="0"/>
              </a:rPr>
              <a:t>SIGN ATTENDANCE REGISTER</a:t>
            </a:r>
          </a:p>
          <a:p>
            <a:pPr marL="514350" indent="-514350">
              <a:buAutoNum type="arabicPeriod"/>
            </a:pPr>
            <a:endParaRPr lang="en-US" sz="2400" dirty="0">
              <a:latin typeface="Arial" panose="020B0604020202020204" pitchFamily="34" charset="0"/>
              <a:cs typeface="Arial" panose="020B0604020202020204" pitchFamily="34" charset="0"/>
            </a:endParaRPr>
          </a:p>
          <a:p>
            <a:pPr marL="514350" indent="-514350">
              <a:buAutoNum type="arabicPeriod"/>
            </a:pPr>
            <a:r>
              <a:rPr lang="en-US" sz="2400" dirty="0">
                <a:latin typeface="Arial" panose="020B0604020202020204" pitchFamily="34" charset="0"/>
                <a:cs typeface="Arial" panose="020B0604020202020204" pitchFamily="34" charset="0"/>
              </a:rPr>
              <a:t>BRIEFING PRESENTATION</a:t>
            </a:r>
          </a:p>
          <a:p>
            <a:pPr marL="514350" indent="-514350">
              <a:buAutoNum type="arabicPeriod"/>
            </a:pPr>
            <a:endParaRPr lang="en-US" sz="2400" dirty="0">
              <a:latin typeface="Arial" panose="020B0604020202020204" pitchFamily="34" charset="0"/>
              <a:cs typeface="Arial" panose="020B0604020202020204" pitchFamily="34" charset="0"/>
            </a:endParaRPr>
          </a:p>
          <a:p>
            <a:pPr marL="514350" indent="-514350">
              <a:buAutoNum type="arabicPeriod"/>
            </a:pPr>
            <a:r>
              <a:rPr lang="en-US" sz="2400" dirty="0">
                <a:latin typeface="Arial" panose="020B0604020202020204" pitchFamily="34" charset="0"/>
                <a:cs typeface="Arial" panose="020B0604020202020204" pitchFamily="34" charset="0"/>
              </a:rPr>
              <a:t>QUESTIONS AND ANSWERS</a:t>
            </a:r>
          </a:p>
          <a:p>
            <a:pPr marL="514350" indent="-514350">
              <a:buAutoNum type="arabicPeriod"/>
            </a:pPr>
            <a:endParaRPr lang="en-US" sz="2400" dirty="0">
              <a:latin typeface="Arial" panose="020B0604020202020204" pitchFamily="34" charset="0"/>
              <a:cs typeface="Arial" panose="020B0604020202020204" pitchFamily="34" charset="0"/>
            </a:endParaRPr>
          </a:p>
          <a:p>
            <a:pPr marL="514350" indent="-514350">
              <a:buAutoNum type="arabicPeriod"/>
            </a:pPr>
            <a:r>
              <a:rPr lang="en-US" sz="2400" dirty="0">
                <a:latin typeface="Arial" panose="020B0604020202020204" pitchFamily="34" charset="0"/>
                <a:cs typeface="Arial" panose="020B0604020202020204" pitchFamily="34" charset="0"/>
              </a:rPr>
              <a:t>SITE VISIT</a:t>
            </a:r>
          </a:p>
        </p:txBody>
      </p:sp>
      <p:pic>
        <p:nvPicPr>
          <p:cNvPr id="4" name="Picture 4"/>
          <p:cNvPicPr>
            <a:picLocks noChangeAspect="1" noChangeArrowheads="1"/>
          </p:cNvPicPr>
          <p:nvPr/>
        </p:nvPicPr>
        <p:blipFill>
          <a:blip r:embed="rId2">
            <a:extLst>
              <a:ext uri="{28A0092B-C50C-407E-A947-70E740481C1C}">
                <a14:useLocalDpi xmlns:a14="http://schemas.microsoft.com/office/drawing/2010/main" val="0"/>
              </a:ext>
            </a:extLst>
          </a:blip>
          <a:srcRect l="3008" t="23859" r="23351" b="2966"/>
          <a:stretch>
            <a:fillRect/>
          </a:stretch>
        </p:blipFill>
        <p:spPr bwMode="auto">
          <a:xfrm>
            <a:off x="288982" y="194065"/>
            <a:ext cx="2985151" cy="833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p:nvPr/>
        </p:nvPicPr>
        <p:blipFill>
          <a:blip r:embed="rId3">
            <a:extLst>
              <a:ext uri="{28A0092B-C50C-407E-A947-70E740481C1C}">
                <a14:useLocalDpi xmlns:a14="http://schemas.microsoft.com/office/drawing/2010/main" val="0"/>
              </a:ext>
            </a:extLst>
          </a:blip>
          <a:stretch>
            <a:fillRect/>
          </a:stretch>
        </p:blipFill>
        <p:spPr>
          <a:xfrm>
            <a:off x="9221561" y="194065"/>
            <a:ext cx="2681457" cy="981537"/>
          </a:xfrm>
          <a:prstGeom prst="rect">
            <a:avLst/>
          </a:prstGeom>
        </p:spPr>
      </p:pic>
    </p:spTree>
    <p:extLst>
      <p:ext uri="{BB962C8B-B14F-4D97-AF65-F5344CB8AC3E}">
        <p14:creationId xmlns:p14="http://schemas.microsoft.com/office/powerpoint/2010/main" val="30624581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2400" b="1" cap="all" dirty="0">
                <a:solidFill>
                  <a:srgbClr val="000000"/>
                </a:solidFill>
                <a:latin typeface="Arial" panose="020B0604020202020204" pitchFamily="34" charset="0"/>
                <a:ea typeface="Times New Roman" panose="02020603050405020304" pitchFamily="18" charset="0"/>
              </a:rPr>
              <a:t>Locality Plan</a:t>
            </a:r>
            <a:endParaRPr lang="en-US" dirty="0"/>
          </a:p>
        </p:txBody>
      </p:sp>
      <p:pic>
        <p:nvPicPr>
          <p:cNvPr id="4" name="Picture 4"/>
          <p:cNvPicPr>
            <a:picLocks noChangeAspect="1" noChangeArrowheads="1"/>
          </p:cNvPicPr>
          <p:nvPr/>
        </p:nvPicPr>
        <p:blipFill>
          <a:blip r:embed="rId2">
            <a:extLst>
              <a:ext uri="{28A0092B-C50C-407E-A947-70E740481C1C}">
                <a14:useLocalDpi xmlns:a14="http://schemas.microsoft.com/office/drawing/2010/main" val="0"/>
              </a:ext>
            </a:extLst>
          </a:blip>
          <a:srcRect l="3008" t="23859" r="23351" b="2966"/>
          <a:stretch>
            <a:fillRect/>
          </a:stretch>
        </p:blipFill>
        <p:spPr bwMode="auto">
          <a:xfrm>
            <a:off x="288982" y="507395"/>
            <a:ext cx="2985151" cy="833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p:nvPr/>
        </p:nvPicPr>
        <p:blipFill>
          <a:blip r:embed="rId3">
            <a:extLst>
              <a:ext uri="{28A0092B-C50C-407E-A947-70E740481C1C}">
                <a14:useLocalDpi xmlns:a14="http://schemas.microsoft.com/office/drawing/2010/main" val="0"/>
              </a:ext>
            </a:extLst>
          </a:blip>
          <a:stretch>
            <a:fillRect/>
          </a:stretch>
        </p:blipFill>
        <p:spPr>
          <a:xfrm>
            <a:off x="8972988" y="365125"/>
            <a:ext cx="2681457" cy="981537"/>
          </a:xfrm>
          <a:prstGeom prst="rect">
            <a:avLst/>
          </a:prstGeom>
        </p:spPr>
      </p:pic>
      <p:pic>
        <p:nvPicPr>
          <p:cNvPr id="6" name="Content Placeholder 4"/>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1886989" y="1832958"/>
            <a:ext cx="8079971" cy="4596918"/>
          </a:xfrm>
        </p:spPr>
      </p:pic>
    </p:spTree>
    <p:extLst>
      <p:ext uri="{BB962C8B-B14F-4D97-AF65-F5344CB8AC3E}">
        <p14:creationId xmlns:p14="http://schemas.microsoft.com/office/powerpoint/2010/main" val="38313785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br>
              <a:rPr lang="en-ZA" sz="2800" b="1" cap="all" dirty="0">
                <a:solidFill>
                  <a:srgbClr val="000000"/>
                </a:solidFill>
                <a:latin typeface="Arial" panose="020B0604020202020204" pitchFamily="34" charset="0"/>
                <a:ea typeface="Calibri" panose="020F0502020204030204" pitchFamily="34" charset="0"/>
              </a:rPr>
            </a:br>
            <a:r>
              <a:rPr lang="en-ZA" sz="2800" b="1" cap="all" dirty="0">
                <a:solidFill>
                  <a:srgbClr val="000000"/>
                </a:solidFill>
                <a:latin typeface="Arial" panose="020B0604020202020204" pitchFamily="34" charset="0"/>
                <a:ea typeface="Calibri" panose="020F0502020204030204" pitchFamily="34" charset="0"/>
              </a:rPr>
              <a:t>Project Scope </a:t>
            </a:r>
            <a:endParaRPr lang="en-US" sz="2800" dirty="0"/>
          </a:p>
        </p:txBody>
      </p:sp>
      <p:sp>
        <p:nvSpPr>
          <p:cNvPr id="3" name="Content Placeholder 2"/>
          <p:cNvSpPr>
            <a:spLocks noGrp="1"/>
          </p:cNvSpPr>
          <p:nvPr>
            <p:ph idx="1"/>
          </p:nvPr>
        </p:nvSpPr>
        <p:spPr>
          <a:xfrm>
            <a:off x="838199" y="1543988"/>
            <a:ext cx="10929079" cy="4841822"/>
          </a:xfrm>
        </p:spPr>
        <p:txBody>
          <a:bodyPr>
            <a:normAutofit fontScale="77500" lnSpcReduction="20000"/>
          </a:bodyPr>
          <a:lstStyle/>
          <a:p>
            <a:pPr marL="0" lvl="0" indent="0" algn="just">
              <a:buNone/>
            </a:pPr>
            <a:r>
              <a:rPr lang="en-ZA" sz="3100" dirty="0">
                <a:effectLst/>
                <a:latin typeface="Arial" panose="020B0604020202020204" pitchFamily="34" charset="0"/>
                <a:ea typeface="Calibri" panose="020F0502020204030204" pitchFamily="34" charset="0"/>
              </a:rPr>
              <a:t>This project is for the completion of a section of road DR08606 from Sterkspruit to </a:t>
            </a:r>
            <a:r>
              <a:rPr lang="en-ZA" sz="3100" dirty="0" err="1">
                <a:effectLst/>
                <a:latin typeface="Arial" panose="020B0604020202020204" pitchFamily="34" charset="0"/>
                <a:ea typeface="Calibri" panose="020F0502020204030204" pitchFamily="34" charset="0"/>
              </a:rPr>
              <a:t>Mlamli</a:t>
            </a:r>
            <a:r>
              <a:rPr lang="en-ZA" sz="3100" dirty="0">
                <a:effectLst/>
                <a:latin typeface="Arial" panose="020B0604020202020204" pitchFamily="34" charset="0"/>
                <a:ea typeface="Calibri" panose="020F0502020204030204" pitchFamily="34" charset="0"/>
              </a:rPr>
              <a:t> and is (+/- 12Km) </a:t>
            </a:r>
            <a:r>
              <a:rPr lang="en-ZA" sz="3100" dirty="0">
                <a:latin typeface="Arial" panose="020B0604020202020204" pitchFamily="34" charset="0"/>
                <a:ea typeface="Calibri" panose="020F0502020204030204" pitchFamily="34" charset="0"/>
              </a:rPr>
              <a:t>in length</a:t>
            </a:r>
            <a:r>
              <a:rPr lang="en-ZA" sz="3100" dirty="0">
                <a:solidFill>
                  <a:prstClr val="black"/>
                </a:solidFill>
                <a:latin typeface="Arial" panose="020B0604020202020204" pitchFamily="34" charset="0"/>
                <a:cs typeface="Arial" panose="020B0604020202020204" pitchFamily="34" charset="0"/>
              </a:rPr>
              <a:t>, to a </a:t>
            </a:r>
            <a:r>
              <a:rPr lang="en-ZA" sz="3100" dirty="0">
                <a:latin typeface="Arial" panose="020B0604020202020204" pitchFamily="34" charset="0"/>
                <a:ea typeface="Calibri" panose="020F0502020204030204" pitchFamily="34" charset="0"/>
              </a:rPr>
              <a:t>two-lane, single carriageway, </a:t>
            </a:r>
            <a:r>
              <a:rPr lang="en-ZA" sz="3100" dirty="0">
                <a:solidFill>
                  <a:prstClr val="black"/>
                </a:solidFill>
                <a:latin typeface="Arial" panose="020B0604020202020204" pitchFamily="34" charset="0"/>
                <a:cs typeface="Arial" panose="020B0604020202020204" pitchFamily="34" charset="0"/>
              </a:rPr>
              <a:t>bitumen surfaced road with related road furniture.</a:t>
            </a:r>
          </a:p>
          <a:p>
            <a:pPr marL="0" lvl="0" indent="0">
              <a:buNone/>
            </a:pPr>
            <a:endParaRPr lang="en-ZA" sz="3100" dirty="0">
              <a:solidFill>
                <a:prstClr val="black"/>
              </a:solidFill>
              <a:latin typeface="Arial" panose="020B0604020202020204" pitchFamily="34" charset="0"/>
              <a:cs typeface="Arial" panose="020B0604020202020204" pitchFamily="34" charset="0"/>
            </a:endParaRPr>
          </a:p>
          <a:p>
            <a:pPr marL="0" lvl="0" indent="0">
              <a:buNone/>
            </a:pPr>
            <a:r>
              <a:rPr lang="en-ZA" sz="3100" dirty="0">
                <a:solidFill>
                  <a:prstClr val="black"/>
                </a:solidFill>
                <a:latin typeface="Arial" panose="020B0604020202020204" pitchFamily="34" charset="0"/>
                <a:cs typeface="Arial" panose="020B0604020202020204" pitchFamily="34" charset="0"/>
              </a:rPr>
              <a:t>There are Four Road over river Bridges and a 3x3m Precast box culverts with cast in-situ concrete base slab.  </a:t>
            </a:r>
          </a:p>
          <a:p>
            <a:pPr marL="0" lvl="0" indent="0">
              <a:buNone/>
            </a:pPr>
            <a:endParaRPr lang="en-US" sz="3100" dirty="0">
              <a:solidFill>
                <a:prstClr val="black"/>
              </a:solidFill>
              <a:latin typeface="Arial" panose="020B0604020202020204" pitchFamily="34" charset="0"/>
              <a:cs typeface="Arial" panose="020B0604020202020204" pitchFamily="34" charset="0"/>
            </a:endParaRPr>
          </a:p>
          <a:p>
            <a:pPr marL="0" indent="0">
              <a:buNone/>
            </a:pPr>
            <a:r>
              <a:rPr lang="en-ZA" sz="3100" dirty="0">
                <a:solidFill>
                  <a:prstClr val="black"/>
                </a:solidFill>
                <a:latin typeface="Arial" panose="020B0604020202020204" pitchFamily="34" charset="0"/>
                <a:cs typeface="Arial" panose="020B0604020202020204" pitchFamily="34" charset="0"/>
              </a:rPr>
              <a:t>The Extent of the works to be completed is under </a:t>
            </a:r>
            <a:r>
              <a:rPr lang="en-ZA" sz="3100" b="1" dirty="0">
                <a:solidFill>
                  <a:prstClr val="black"/>
                </a:solidFill>
                <a:latin typeface="Arial" panose="020B0604020202020204" pitchFamily="34" charset="0"/>
                <a:cs typeface="Arial" panose="020B0604020202020204" pitchFamily="34" charset="0"/>
              </a:rPr>
              <a:t>Section C4 – (Site Information) </a:t>
            </a:r>
            <a:r>
              <a:rPr lang="en-ZA" sz="3100" dirty="0">
                <a:solidFill>
                  <a:prstClr val="black"/>
                </a:solidFill>
                <a:latin typeface="Arial" panose="020B0604020202020204" pitchFamily="34" charset="0"/>
                <a:cs typeface="Arial" panose="020B0604020202020204" pitchFamily="34" charset="0"/>
              </a:rPr>
              <a:t>of the tender document.</a:t>
            </a:r>
            <a:endParaRPr lang="en-US" sz="3100" dirty="0">
              <a:solidFill>
                <a:prstClr val="black"/>
              </a:solidFill>
              <a:latin typeface="Arial" panose="020B0604020202020204" pitchFamily="34" charset="0"/>
              <a:cs typeface="Arial" panose="020B0604020202020204" pitchFamily="34" charset="0"/>
            </a:endParaRPr>
          </a:p>
          <a:p>
            <a:pPr marL="0" indent="0">
              <a:buNone/>
            </a:pPr>
            <a:endParaRPr lang="en-ZA" dirty="0">
              <a:solidFill>
                <a:prstClr val="black"/>
              </a:solidFill>
              <a:latin typeface="Arial" panose="020B0604020202020204" pitchFamily="34" charset="0"/>
              <a:cs typeface="Arial" panose="020B0604020202020204" pitchFamily="34" charset="0"/>
            </a:endParaRPr>
          </a:p>
          <a:p>
            <a:pPr marL="0" lvl="0" indent="0">
              <a:buNone/>
            </a:pPr>
            <a:r>
              <a:rPr lang="en-ZA" dirty="0">
                <a:solidFill>
                  <a:prstClr val="black"/>
                </a:solidFill>
                <a:latin typeface="Arial" panose="020B0604020202020204" pitchFamily="34" charset="0"/>
                <a:cs typeface="Arial" panose="020B0604020202020204" pitchFamily="34" charset="0"/>
              </a:rPr>
              <a:t>The route may be summarised as follows; </a:t>
            </a:r>
          </a:p>
          <a:p>
            <a:pPr marL="0" lvl="0" indent="0">
              <a:buNone/>
            </a:pPr>
            <a:r>
              <a:rPr lang="en-ZA" dirty="0">
                <a:solidFill>
                  <a:prstClr val="black"/>
                </a:solidFill>
                <a:latin typeface="Arial" panose="020B0604020202020204" pitchFamily="34" charset="0"/>
                <a:cs typeface="Arial" panose="020B0604020202020204" pitchFamily="34" charset="0"/>
              </a:rPr>
              <a:t>• 10.840 km from Sterkspruit town to </a:t>
            </a:r>
            <a:r>
              <a:rPr lang="en-ZA" dirty="0" err="1">
                <a:solidFill>
                  <a:prstClr val="black"/>
                </a:solidFill>
                <a:latin typeface="Arial" panose="020B0604020202020204" pitchFamily="34" charset="0"/>
                <a:cs typeface="Arial" panose="020B0604020202020204" pitchFamily="34" charset="0"/>
              </a:rPr>
              <a:t>Mlamli</a:t>
            </a:r>
            <a:r>
              <a:rPr lang="en-ZA" dirty="0">
                <a:solidFill>
                  <a:prstClr val="black"/>
                </a:solidFill>
                <a:latin typeface="Arial" panose="020B0604020202020204" pitchFamily="34" charset="0"/>
                <a:cs typeface="Arial" panose="020B0604020202020204" pitchFamily="34" charset="0"/>
              </a:rPr>
              <a:t> hospital turnoff.  </a:t>
            </a:r>
            <a:endParaRPr lang="en-US" dirty="0">
              <a:solidFill>
                <a:prstClr val="black"/>
              </a:solidFill>
              <a:latin typeface="Arial" panose="020B0604020202020204" pitchFamily="34" charset="0"/>
              <a:cs typeface="Arial" panose="020B0604020202020204" pitchFamily="34" charset="0"/>
            </a:endParaRPr>
          </a:p>
          <a:p>
            <a:pPr marL="0" lvl="0" indent="0">
              <a:buNone/>
            </a:pPr>
            <a:r>
              <a:rPr lang="en-ZA" dirty="0">
                <a:solidFill>
                  <a:prstClr val="black"/>
                </a:solidFill>
                <a:latin typeface="Arial" panose="020B0604020202020204" pitchFamily="34" charset="0"/>
                <a:cs typeface="Arial" panose="020B0604020202020204" pitchFamily="34" charset="0"/>
              </a:rPr>
              <a:t>• 0.160 km from </a:t>
            </a:r>
            <a:r>
              <a:rPr lang="en-ZA" dirty="0" err="1">
                <a:solidFill>
                  <a:prstClr val="black"/>
                </a:solidFill>
                <a:latin typeface="Arial" panose="020B0604020202020204" pitchFamily="34" charset="0"/>
                <a:cs typeface="Arial" panose="020B0604020202020204" pitchFamily="34" charset="0"/>
              </a:rPr>
              <a:t>Mlamli</a:t>
            </a:r>
            <a:r>
              <a:rPr lang="en-ZA" dirty="0">
                <a:solidFill>
                  <a:prstClr val="black"/>
                </a:solidFill>
                <a:latin typeface="Arial" panose="020B0604020202020204" pitchFamily="34" charset="0"/>
                <a:cs typeface="Arial" panose="020B0604020202020204" pitchFamily="34" charset="0"/>
              </a:rPr>
              <a:t> Hospital turnoff to the Hospital.</a:t>
            </a:r>
            <a:endParaRPr lang="en-US" dirty="0">
              <a:solidFill>
                <a:prstClr val="black"/>
              </a:solidFill>
              <a:latin typeface="Arial" panose="020B0604020202020204" pitchFamily="34" charset="0"/>
              <a:cs typeface="Arial" panose="020B0604020202020204" pitchFamily="34" charset="0"/>
            </a:endParaRPr>
          </a:p>
          <a:p>
            <a:pPr marL="0" lvl="0" indent="0">
              <a:buNone/>
            </a:pPr>
            <a:r>
              <a:rPr lang="en-ZA" dirty="0">
                <a:solidFill>
                  <a:prstClr val="black"/>
                </a:solidFill>
                <a:latin typeface="Arial" panose="020B0604020202020204" pitchFamily="34" charset="0"/>
                <a:cs typeface="Arial" panose="020B0604020202020204" pitchFamily="34" charset="0"/>
              </a:rPr>
              <a:t>• 1.000 km from </a:t>
            </a:r>
            <a:r>
              <a:rPr lang="en-ZA" dirty="0" err="1">
                <a:solidFill>
                  <a:prstClr val="black"/>
                </a:solidFill>
                <a:latin typeface="Arial" panose="020B0604020202020204" pitchFamily="34" charset="0"/>
                <a:cs typeface="Arial" panose="020B0604020202020204" pitchFamily="34" charset="0"/>
              </a:rPr>
              <a:t>Mlamli</a:t>
            </a:r>
            <a:r>
              <a:rPr lang="en-ZA" dirty="0">
                <a:solidFill>
                  <a:prstClr val="black"/>
                </a:solidFill>
                <a:latin typeface="Arial" panose="020B0604020202020204" pitchFamily="34" charset="0"/>
                <a:cs typeface="Arial" panose="020B0604020202020204" pitchFamily="34" charset="0"/>
              </a:rPr>
              <a:t> Hospital turnoff towards the end point of the route</a:t>
            </a:r>
            <a:r>
              <a:rPr lang="en-ZA" sz="2400" dirty="0">
                <a:solidFill>
                  <a:prstClr val="black"/>
                </a:solidFill>
                <a:latin typeface="Arial" panose="020B0604020202020204" pitchFamily="34" charset="0"/>
                <a:cs typeface="Arial" panose="020B0604020202020204" pitchFamily="34" charset="0"/>
              </a:rPr>
              <a:t>.</a:t>
            </a:r>
          </a:p>
          <a:p>
            <a:pPr marL="0" lvl="0" indent="0">
              <a:buNone/>
            </a:pPr>
            <a:endParaRPr lang="en-ZA" sz="2400" dirty="0">
              <a:solidFill>
                <a:prstClr val="black"/>
              </a:solidFill>
              <a:latin typeface="Arial" panose="020B0604020202020204" pitchFamily="34" charset="0"/>
              <a:cs typeface="Arial" panose="020B0604020202020204" pitchFamily="34" charset="0"/>
            </a:endParaRPr>
          </a:p>
          <a:p>
            <a:pPr marL="0" indent="0">
              <a:buNone/>
            </a:pPr>
            <a:endParaRPr lang="en-US" dirty="0"/>
          </a:p>
        </p:txBody>
      </p:sp>
      <p:pic>
        <p:nvPicPr>
          <p:cNvPr id="4" name="Picture 4"/>
          <p:cNvPicPr>
            <a:picLocks noChangeAspect="1" noChangeArrowheads="1"/>
          </p:cNvPicPr>
          <p:nvPr/>
        </p:nvPicPr>
        <p:blipFill>
          <a:blip r:embed="rId2">
            <a:extLst>
              <a:ext uri="{28A0092B-C50C-407E-A947-70E740481C1C}">
                <a14:useLocalDpi xmlns:a14="http://schemas.microsoft.com/office/drawing/2010/main" val="0"/>
              </a:ext>
            </a:extLst>
          </a:blip>
          <a:srcRect l="3008" t="23859" r="23351" b="2966"/>
          <a:stretch>
            <a:fillRect/>
          </a:stretch>
        </p:blipFill>
        <p:spPr bwMode="auto">
          <a:xfrm>
            <a:off x="288982" y="194065"/>
            <a:ext cx="2985151" cy="833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p:nvPr/>
        </p:nvPicPr>
        <p:blipFill>
          <a:blip r:embed="rId3">
            <a:extLst>
              <a:ext uri="{28A0092B-C50C-407E-A947-70E740481C1C}">
                <a14:useLocalDpi xmlns:a14="http://schemas.microsoft.com/office/drawing/2010/main" val="0"/>
              </a:ext>
            </a:extLst>
          </a:blip>
          <a:stretch>
            <a:fillRect/>
          </a:stretch>
        </p:blipFill>
        <p:spPr>
          <a:xfrm>
            <a:off x="9221561" y="194065"/>
            <a:ext cx="2681457" cy="981537"/>
          </a:xfrm>
          <a:prstGeom prst="rect">
            <a:avLst/>
          </a:prstGeom>
        </p:spPr>
      </p:pic>
    </p:spTree>
    <p:extLst>
      <p:ext uri="{BB962C8B-B14F-4D97-AF65-F5344CB8AC3E}">
        <p14:creationId xmlns:p14="http://schemas.microsoft.com/office/powerpoint/2010/main" val="29518770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br>
              <a:rPr lang="en-ZA" sz="2400" b="1" cap="all" dirty="0">
                <a:solidFill>
                  <a:prstClr val="black"/>
                </a:solidFill>
                <a:latin typeface="Arial" panose="020B0604020202020204" pitchFamily="34" charset="0"/>
                <a:cs typeface="Arial" panose="020B0604020202020204" pitchFamily="34" charset="0"/>
              </a:rPr>
            </a:br>
            <a:br>
              <a:rPr lang="en-ZA" sz="2400" b="1" cap="all" dirty="0">
                <a:solidFill>
                  <a:prstClr val="black"/>
                </a:solidFill>
                <a:latin typeface="Arial" panose="020B0604020202020204" pitchFamily="34" charset="0"/>
                <a:cs typeface="Arial" panose="020B0604020202020204" pitchFamily="34" charset="0"/>
              </a:rPr>
            </a:br>
            <a:r>
              <a:rPr lang="en-ZA" sz="2400" b="1" cap="all" dirty="0">
                <a:solidFill>
                  <a:prstClr val="black"/>
                </a:solidFill>
                <a:latin typeface="Arial" panose="020B0604020202020204" pitchFamily="34" charset="0"/>
                <a:cs typeface="Arial" panose="020B0604020202020204" pitchFamily="34" charset="0"/>
              </a:rPr>
              <a:t>project’s participation goals are</a:t>
            </a:r>
            <a:endParaRPr lang="en-US" sz="3600" dirty="0"/>
          </a:p>
        </p:txBody>
      </p:sp>
      <p:sp>
        <p:nvSpPr>
          <p:cNvPr id="3" name="Content Placeholder 2"/>
          <p:cNvSpPr>
            <a:spLocks noGrp="1"/>
          </p:cNvSpPr>
          <p:nvPr>
            <p:ph idx="1"/>
          </p:nvPr>
        </p:nvSpPr>
        <p:spPr/>
        <p:txBody>
          <a:bodyPr>
            <a:normAutofit fontScale="92500" lnSpcReduction="10000"/>
          </a:bodyPr>
          <a:lstStyle/>
          <a:p>
            <a:pPr marL="0" lvl="0" indent="0">
              <a:spcBef>
                <a:spcPct val="20000"/>
              </a:spcBef>
              <a:buNone/>
            </a:pPr>
            <a:r>
              <a:rPr lang="en-ZA" sz="2200" dirty="0">
                <a:solidFill>
                  <a:prstClr val="black"/>
                </a:solidFill>
                <a:latin typeface="Arial" panose="020B0604020202020204" pitchFamily="34" charset="0"/>
                <a:cs typeface="Arial" panose="020B0604020202020204" pitchFamily="34" charset="0"/>
              </a:rPr>
              <a:t>The appointed Contractor will be required to spend a total of 50% of the accepted tender sum less VAT, allowances for contingencies and contract price adjustment and provisional and prime cost sum amounts in the Eastern Cape.</a:t>
            </a:r>
            <a:endParaRPr lang="en-US" sz="2200" dirty="0">
              <a:solidFill>
                <a:prstClr val="black"/>
              </a:solidFill>
              <a:latin typeface="Arial" panose="020B0604020202020204" pitchFamily="34" charset="0"/>
              <a:cs typeface="Arial" panose="020B0604020202020204" pitchFamily="34" charset="0"/>
            </a:endParaRPr>
          </a:p>
          <a:p>
            <a:pPr marL="0" lvl="0" indent="0">
              <a:spcBef>
                <a:spcPct val="20000"/>
              </a:spcBef>
              <a:buNone/>
            </a:pPr>
            <a:endParaRPr lang="en-US" dirty="0">
              <a:solidFill>
                <a:prstClr val="black"/>
              </a:solidFill>
              <a:latin typeface="Arial" panose="020B0604020202020204" pitchFamily="34" charset="0"/>
              <a:cs typeface="Arial" panose="020B0604020202020204" pitchFamily="34" charset="0"/>
            </a:endParaRPr>
          </a:p>
          <a:p>
            <a:pPr marL="0" lvl="0" indent="0">
              <a:spcBef>
                <a:spcPct val="20000"/>
              </a:spcBef>
              <a:buNone/>
            </a:pPr>
            <a:r>
              <a:rPr lang="en-ZA" sz="2200" dirty="0">
                <a:solidFill>
                  <a:prstClr val="black"/>
                </a:solidFill>
                <a:latin typeface="Arial" panose="020B0604020202020204" pitchFamily="34" charset="0"/>
                <a:cs typeface="Arial" panose="020B0604020202020204" pitchFamily="34" charset="0"/>
              </a:rPr>
              <a:t>The 50% Eastern Cape spend will consist of the following: </a:t>
            </a:r>
          </a:p>
          <a:p>
            <a:pPr marL="0" lvl="0" indent="0">
              <a:spcBef>
                <a:spcPct val="20000"/>
              </a:spcBef>
              <a:buNone/>
            </a:pPr>
            <a:endParaRPr lang="en-US" sz="2200" dirty="0">
              <a:solidFill>
                <a:prstClr val="black"/>
              </a:solidFill>
              <a:latin typeface="Arial" panose="020B0604020202020204" pitchFamily="34" charset="0"/>
              <a:cs typeface="Arial" panose="020B0604020202020204" pitchFamily="34" charset="0"/>
            </a:endParaRPr>
          </a:p>
          <a:p>
            <a:pPr marL="342900" marR="0" lvl="0" indent="-342900" algn="just">
              <a:lnSpc>
                <a:spcPct val="115000"/>
              </a:lnSpc>
              <a:spcBef>
                <a:spcPts val="0"/>
              </a:spcBef>
              <a:spcAft>
                <a:spcPts val="0"/>
              </a:spcAft>
              <a:buFont typeface="Symbol" panose="05050102010706020507" pitchFamily="18" charset="2"/>
              <a:buChar char=""/>
            </a:pPr>
            <a:r>
              <a:rPr lang="en-ZA" sz="2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30% on Targeted subcontractors employed by the Contractor, for the execution of portions of construction works, in the performance of the Contract; and </a:t>
            </a:r>
            <a:endParaRPr lang="en-US" sz="2200" dirty="0">
              <a:solidFill>
                <a:srgbClr val="000000"/>
              </a:solidFill>
              <a:effectLst/>
              <a:latin typeface="Arial" panose="020B0604020202020204" pitchFamily="34" charset="0"/>
              <a:ea typeface="Times New Roman" panose="02020603050405020304" pitchFamily="18" charset="0"/>
            </a:endParaRPr>
          </a:p>
          <a:p>
            <a:pPr marL="342900" marR="0" lvl="0" indent="-342900" algn="just">
              <a:lnSpc>
                <a:spcPct val="115000"/>
              </a:lnSpc>
              <a:spcBef>
                <a:spcPts val="0"/>
              </a:spcBef>
              <a:spcAft>
                <a:spcPts val="0"/>
              </a:spcAft>
              <a:buFont typeface="Symbol" panose="05050102010706020507" pitchFamily="18" charset="2"/>
              <a:buChar char=""/>
            </a:pPr>
            <a:r>
              <a:rPr lang="en-ZA" sz="2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10% on Targeted suppliers employed by the Contractor, subcontractor(s) and targeted subcontractors, for supplying materials, goods or services, in the performance of the Contract; and </a:t>
            </a:r>
            <a:endParaRPr lang="en-US" sz="2200" dirty="0">
              <a:solidFill>
                <a:srgbClr val="000000"/>
              </a:solidFill>
              <a:effectLst/>
              <a:latin typeface="Arial" panose="020B0604020202020204" pitchFamily="34" charset="0"/>
              <a:ea typeface="Times New Roman" panose="02020603050405020304" pitchFamily="18" charset="0"/>
            </a:endParaRPr>
          </a:p>
          <a:p>
            <a:pPr marL="342900" marR="0" lvl="0" indent="-342900" algn="just">
              <a:lnSpc>
                <a:spcPct val="115000"/>
              </a:lnSpc>
              <a:spcBef>
                <a:spcPts val="0"/>
              </a:spcBef>
              <a:spcAft>
                <a:spcPts val="0"/>
              </a:spcAft>
              <a:buFont typeface="Symbol" panose="05050102010706020507" pitchFamily="18" charset="2"/>
              <a:buChar char=""/>
            </a:pPr>
            <a:r>
              <a:rPr lang="en-ZA" sz="2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10% on Targeted labour employed by the Contractor, subcontractor(s) and targeted subcontractors in the performance of the Contract.</a:t>
            </a:r>
            <a:endParaRPr lang="en-US" sz="2200" dirty="0">
              <a:solidFill>
                <a:srgbClr val="000000"/>
              </a:solidFill>
              <a:effectLst/>
              <a:latin typeface="Arial" panose="020B0604020202020204" pitchFamily="34" charset="0"/>
              <a:ea typeface="Times New Roman" panose="02020603050405020304" pitchFamily="18" charset="0"/>
            </a:endParaRPr>
          </a:p>
          <a:p>
            <a:pPr marL="342900" lvl="0" indent="-342900">
              <a:spcBef>
                <a:spcPct val="20000"/>
              </a:spcBef>
              <a:buFont typeface="Wingdings" panose="05000000000000000000" pitchFamily="2" charset="2"/>
              <a:buChar char="Ø"/>
            </a:pPr>
            <a:endParaRPr lang="en-ZA" dirty="0">
              <a:solidFill>
                <a:prstClr val="black"/>
              </a:solidFill>
              <a:latin typeface="Arial" panose="020B0604020202020204" pitchFamily="34" charset="0"/>
              <a:cs typeface="Arial" panose="020B0604020202020204" pitchFamily="34" charset="0"/>
            </a:endParaRPr>
          </a:p>
          <a:p>
            <a:pPr marL="0" lvl="0" indent="0">
              <a:spcBef>
                <a:spcPct val="20000"/>
              </a:spcBef>
              <a:buNone/>
            </a:pPr>
            <a:endParaRPr lang="en-ZA" dirty="0">
              <a:solidFill>
                <a:prstClr val="black"/>
              </a:solidFill>
              <a:latin typeface="Arial" panose="020B0604020202020204" pitchFamily="34" charset="0"/>
              <a:cs typeface="Arial" panose="020B0604020202020204" pitchFamily="34" charset="0"/>
            </a:endParaRPr>
          </a:p>
          <a:p>
            <a:pPr marL="0" indent="0">
              <a:buNone/>
            </a:pPr>
            <a:endParaRPr lang="en-US" dirty="0"/>
          </a:p>
        </p:txBody>
      </p:sp>
      <p:pic>
        <p:nvPicPr>
          <p:cNvPr id="4" name="Picture 4"/>
          <p:cNvPicPr>
            <a:picLocks noChangeAspect="1" noChangeArrowheads="1"/>
          </p:cNvPicPr>
          <p:nvPr/>
        </p:nvPicPr>
        <p:blipFill>
          <a:blip r:embed="rId2">
            <a:extLst>
              <a:ext uri="{28A0092B-C50C-407E-A947-70E740481C1C}">
                <a14:useLocalDpi xmlns:a14="http://schemas.microsoft.com/office/drawing/2010/main" val="0"/>
              </a:ext>
            </a:extLst>
          </a:blip>
          <a:srcRect l="3008" t="23859" r="23351" b="2966"/>
          <a:stretch>
            <a:fillRect/>
          </a:stretch>
        </p:blipFill>
        <p:spPr bwMode="auto">
          <a:xfrm>
            <a:off x="288982" y="194065"/>
            <a:ext cx="2985151" cy="833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p:nvPr/>
        </p:nvPicPr>
        <p:blipFill>
          <a:blip r:embed="rId3">
            <a:extLst>
              <a:ext uri="{28A0092B-C50C-407E-A947-70E740481C1C}">
                <a14:useLocalDpi xmlns:a14="http://schemas.microsoft.com/office/drawing/2010/main" val="0"/>
              </a:ext>
            </a:extLst>
          </a:blip>
          <a:stretch>
            <a:fillRect/>
          </a:stretch>
        </p:blipFill>
        <p:spPr>
          <a:xfrm>
            <a:off x="9221561" y="194065"/>
            <a:ext cx="2681457" cy="981537"/>
          </a:xfrm>
          <a:prstGeom prst="rect">
            <a:avLst/>
          </a:prstGeom>
        </p:spPr>
      </p:pic>
    </p:spTree>
    <p:extLst>
      <p:ext uri="{BB962C8B-B14F-4D97-AF65-F5344CB8AC3E}">
        <p14:creationId xmlns:p14="http://schemas.microsoft.com/office/powerpoint/2010/main" val="11205787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br>
              <a:rPr lang="en-ZA" sz="3600" b="1" dirty="0">
                <a:effectLst/>
                <a:latin typeface="Arial" panose="020B0604020202020204" pitchFamily="34" charset="0"/>
                <a:ea typeface="Times New Roman" panose="02020603050405020304" pitchFamily="18" charset="0"/>
              </a:rPr>
            </a:br>
            <a:r>
              <a:rPr lang="en-ZA" sz="2800" b="1" dirty="0">
                <a:effectLst/>
                <a:latin typeface="Arial" panose="020B0604020202020204" pitchFamily="34" charset="0"/>
                <a:ea typeface="Times New Roman" panose="02020603050405020304" pitchFamily="18" charset="0"/>
              </a:rPr>
              <a:t>TENDER EVALUATION</a:t>
            </a:r>
            <a:endParaRPr lang="en-US" sz="2800" dirty="0"/>
          </a:p>
        </p:txBody>
      </p:sp>
      <p:sp>
        <p:nvSpPr>
          <p:cNvPr id="3" name="Content Placeholder 2"/>
          <p:cNvSpPr>
            <a:spLocks noGrp="1"/>
          </p:cNvSpPr>
          <p:nvPr>
            <p:ph idx="1"/>
          </p:nvPr>
        </p:nvSpPr>
        <p:spPr>
          <a:xfrm>
            <a:off x="382384" y="1825625"/>
            <a:ext cx="11413375" cy="4351338"/>
          </a:xfrm>
        </p:spPr>
        <p:txBody>
          <a:bodyPr>
            <a:normAutofit/>
          </a:bodyPr>
          <a:lstStyle/>
          <a:p>
            <a:pPr marL="0" indent="0">
              <a:buNone/>
            </a:pPr>
            <a:r>
              <a:rPr lang="en-ZA" sz="2400" b="1" u="sng" dirty="0">
                <a:latin typeface="Arial" panose="020B0604020202020204" pitchFamily="34" charset="0"/>
                <a:cs typeface="Arial" panose="020B0604020202020204" pitchFamily="34" charset="0"/>
              </a:rPr>
              <a:t>This tender will be evaluated in two (2) phases as follows:</a:t>
            </a:r>
          </a:p>
          <a:p>
            <a:pPr marL="0" indent="0">
              <a:buNone/>
            </a:pPr>
            <a:endParaRPr lang="en-ZA" sz="2400" b="1" u="sng" dirty="0">
              <a:latin typeface="Arial" panose="020B0604020202020204" pitchFamily="34" charset="0"/>
              <a:cs typeface="Arial" panose="020B0604020202020204" pitchFamily="34" charset="0"/>
            </a:endParaRPr>
          </a:p>
          <a:p>
            <a:r>
              <a:rPr lang="en-ZA" sz="2000" dirty="0">
                <a:latin typeface="Arial" panose="020B0604020202020204" pitchFamily="34" charset="0"/>
                <a:cs typeface="Arial" panose="020B0604020202020204" pitchFamily="34" charset="0"/>
              </a:rPr>
              <a:t>Phase One: Compliance, responsiveness to the tender rules and conditions thereafter</a:t>
            </a:r>
          </a:p>
          <a:p>
            <a:r>
              <a:rPr lang="en-ZA" sz="2000" dirty="0">
                <a:latin typeface="Arial" panose="020B0604020202020204" pitchFamily="34" charset="0"/>
                <a:cs typeface="Arial" panose="020B0604020202020204" pitchFamily="34" charset="0"/>
              </a:rPr>
              <a:t>Phase Two: </a:t>
            </a:r>
            <a:r>
              <a:rPr lang="en-ZA" sz="2000" dirty="0">
                <a:solidFill>
                  <a:srgbClr val="000000"/>
                </a:solidFill>
                <a:effectLst/>
                <a:latin typeface="Arial" panose="020B0604020202020204" pitchFamily="34" charset="0"/>
                <a:ea typeface="Times New Roman" panose="02020603050405020304" pitchFamily="18" charset="0"/>
              </a:rPr>
              <a:t>Responsive tenders will be evaluated in terms of Method 1 (Price and Preference), including risk analysis.</a:t>
            </a:r>
            <a:endParaRPr lang="en-US" sz="2000" dirty="0">
              <a:effectLst/>
              <a:latin typeface="Arial" panose="020B0604020202020204" pitchFamily="34" charset="0"/>
              <a:ea typeface="Times New Roman" panose="02020603050405020304" pitchFamily="18" charset="0"/>
            </a:endParaRPr>
          </a:p>
          <a:p>
            <a:pPr marL="0" indent="0">
              <a:buNone/>
            </a:pPr>
            <a:endParaRPr lang="en-ZA" sz="2000" b="1" dirty="0">
              <a:latin typeface="Arial" panose="020B0604020202020204" pitchFamily="34" charset="0"/>
              <a:cs typeface="Arial" panose="020B0604020202020204" pitchFamily="34" charset="0"/>
            </a:endParaRPr>
          </a:p>
          <a:p>
            <a:pPr marL="0" indent="0">
              <a:buNone/>
            </a:pPr>
            <a:r>
              <a:rPr lang="en-ZA" sz="2400" b="1" u="sng" dirty="0">
                <a:latin typeface="Arial" panose="020B0604020202020204" pitchFamily="34" charset="0"/>
                <a:cs typeface="Arial" panose="020B0604020202020204" pitchFamily="34" charset="0"/>
              </a:rPr>
              <a:t>Eligibility Criteria</a:t>
            </a:r>
          </a:p>
          <a:p>
            <a:pPr marL="0" indent="0">
              <a:buNone/>
            </a:pPr>
            <a:endParaRPr lang="en-US" u="sng" dirty="0">
              <a:latin typeface="Arial" panose="020B0604020202020204" pitchFamily="34" charset="0"/>
              <a:cs typeface="Arial" panose="020B0604020202020204" pitchFamily="34" charset="0"/>
            </a:endParaRPr>
          </a:p>
          <a:p>
            <a:pPr marL="0" marR="0">
              <a:spcBef>
                <a:spcPts val="0"/>
              </a:spcBef>
              <a:spcAft>
                <a:spcPts val="0"/>
              </a:spcAft>
            </a:pPr>
            <a:r>
              <a:rPr lang="en-ZA" sz="2000" dirty="0">
                <a:solidFill>
                  <a:srgbClr val="000000"/>
                </a:solidFill>
                <a:effectLst/>
                <a:latin typeface="Arial" panose="020B0604020202020204" pitchFamily="34" charset="0"/>
                <a:ea typeface="Times New Roman" panose="02020603050405020304" pitchFamily="18" charset="0"/>
              </a:rPr>
              <a:t>Tenderers must have completed </a:t>
            </a:r>
            <a:r>
              <a:rPr lang="en-ZA" sz="2000" dirty="0">
                <a:effectLst/>
                <a:latin typeface="Arial" panose="020B0604020202020204" pitchFamily="34" charset="0"/>
                <a:ea typeface="Calibri" panose="020F0502020204030204" pitchFamily="34" charset="0"/>
              </a:rPr>
              <a:t>at least two (2) similar </a:t>
            </a:r>
            <a:r>
              <a:rPr lang="en-ZA" sz="2000" dirty="0">
                <a:effectLst/>
                <a:latin typeface="Arial" panose="020B0604020202020204" pitchFamily="34" charset="0"/>
                <a:ea typeface="Times New Roman" panose="02020603050405020304" pitchFamily="18" charset="0"/>
              </a:rPr>
              <a:t>BITUMINOUS</a:t>
            </a:r>
            <a:r>
              <a:rPr lang="en-ZA" sz="2000" dirty="0">
                <a:effectLst/>
                <a:latin typeface="Arial" panose="020B0604020202020204" pitchFamily="34" charset="0"/>
                <a:ea typeface="Calibri" panose="020F0502020204030204" pitchFamily="34" charset="0"/>
              </a:rPr>
              <a:t> SURFACED ROAD UPGRADING PROJECTS in the past ten (10) years, with a value of at least R 150 million</a:t>
            </a:r>
            <a:r>
              <a:rPr lang="en-ZA" sz="2000" dirty="0">
                <a:effectLst/>
                <a:latin typeface="Arial" panose="020B0604020202020204" pitchFamily="34" charset="0"/>
                <a:ea typeface="Times New Roman" panose="02020603050405020304" pitchFamily="18" charset="0"/>
              </a:rPr>
              <a:t> and above </a:t>
            </a:r>
            <a:r>
              <a:rPr lang="en-ZA" sz="2000" b="1" dirty="0">
                <a:effectLst/>
                <a:latin typeface="Arial" panose="020B0604020202020204" pitchFamily="34" charset="0"/>
                <a:ea typeface="Times New Roman" panose="02020603050405020304" pitchFamily="18" charset="0"/>
              </a:rPr>
              <a:t>each</a:t>
            </a:r>
            <a:r>
              <a:rPr lang="en-ZA" sz="2000" dirty="0">
                <a:effectLst/>
                <a:latin typeface="Arial" panose="020B0604020202020204" pitchFamily="34" charset="0"/>
                <a:ea typeface="Times New Roman" panose="02020603050405020304" pitchFamily="18" charset="0"/>
              </a:rPr>
              <a:t>.</a:t>
            </a:r>
            <a:endParaRPr lang="en-US" sz="2000" dirty="0">
              <a:effectLst/>
              <a:latin typeface="Arial" panose="020B0604020202020204" pitchFamily="34" charset="0"/>
              <a:ea typeface="Times New Roman" panose="02020603050405020304" pitchFamily="18" charset="0"/>
            </a:endParaRPr>
          </a:p>
        </p:txBody>
      </p:sp>
      <p:pic>
        <p:nvPicPr>
          <p:cNvPr id="4" name="Picture 4"/>
          <p:cNvPicPr>
            <a:picLocks noChangeAspect="1" noChangeArrowheads="1"/>
          </p:cNvPicPr>
          <p:nvPr/>
        </p:nvPicPr>
        <p:blipFill>
          <a:blip r:embed="rId2">
            <a:extLst>
              <a:ext uri="{28A0092B-C50C-407E-A947-70E740481C1C}">
                <a14:useLocalDpi xmlns:a14="http://schemas.microsoft.com/office/drawing/2010/main" val="0"/>
              </a:ext>
            </a:extLst>
          </a:blip>
          <a:srcRect l="3008" t="23859" r="23351" b="2966"/>
          <a:stretch>
            <a:fillRect/>
          </a:stretch>
        </p:blipFill>
        <p:spPr bwMode="auto">
          <a:xfrm>
            <a:off x="288982" y="194065"/>
            <a:ext cx="2985151" cy="833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p:nvPr/>
        </p:nvPicPr>
        <p:blipFill>
          <a:blip r:embed="rId3">
            <a:extLst>
              <a:ext uri="{28A0092B-C50C-407E-A947-70E740481C1C}">
                <a14:useLocalDpi xmlns:a14="http://schemas.microsoft.com/office/drawing/2010/main" val="0"/>
              </a:ext>
            </a:extLst>
          </a:blip>
          <a:stretch>
            <a:fillRect/>
          </a:stretch>
        </p:blipFill>
        <p:spPr>
          <a:xfrm>
            <a:off x="9221561" y="194065"/>
            <a:ext cx="2681457" cy="981537"/>
          </a:xfrm>
          <a:prstGeom prst="rect">
            <a:avLst/>
          </a:prstGeom>
        </p:spPr>
      </p:pic>
    </p:spTree>
    <p:extLst>
      <p:ext uri="{BB962C8B-B14F-4D97-AF65-F5344CB8AC3E}">
        <p14:creationId xmlns:p14="http://schemas.microsoft.com/office/powerpoint/2010/main" val="30355535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77588"/>
            <a:ext cx="10515600" cy="1325563"/>
          </a:xfrm>
        </p:spPr>
        <p:txBody>
          <a:bodyPr>
            <a:normAutofit/>
          </a:bodyPr>
          <a:lstStyle/>
          <a:p>
            <a:pPr algn="ctr"/>
            <a:r>
              <a:rPr lang="en-ZA" sz="2800" b="1" cap="all" dirty="0">
                <a:solidFill>
                  <a:srgbClr val="000000"/>
                </a:solidFill>
                <a:latin typeface="Arial" panose="020B0604020202020204" pitchFamily="34" charset="0"/>
                <a:ea typeface="Calibri" panose="020F0502020204030204" pitchFamily="34" charset="0"/>
              </a:rPr>
              <a:t>Key personnel</a:t>
            </a:r>
            <a:endParaRPr lang="en-US" sz="2800" dirty="0"/>
          </a:p>
        </p:txBody>
      </p:sp>
      <p:sp>
        <p:nvSpPr>
          <p:cNvPr id="3" name="Content Placeholder 2"/>
          <p:cNvSpPr>
            <a:spLocks noGrp="1"/>
          </p:cNvSpPr>
          <p:nvPr>
            <p:ph idx="1"/>
          </p:nvPr>
        </p:nvSpPr>
        <p:spPr>
          <a:xfrm>
            <a:off x="288982" y="1189910"/>
            <a:ext cx="11614036" cy="5459715"/>
          </a:xfrm>
        </p:spPr>
        <p:txBody>
          <a:bodyPr>
            <a:normAutofit fontScale="85000" lnSpcReduction="20000"/>
          </a:bodyPr>
          <a:lstStyle/>
          <a:p>
            <a:pPr marL="742950" marR="0" lvl="1" indent="-285750" algn="just">
              <a:spcBef>
                <a:spcPts val="0"/>
              </a:spcBef>
              <a:spcAft>
                <a:spcPts val="0"/>
              </a:spcAft>
              <a:buFont typeface="Symbol" panose="05050102010706020507" pitchFamily="18" charset="2"/>
              <a:buChar char=""/>
            </a:pPr>
            <a:r>
              <a:rPr lang="en-ZA" sz="2200" dirty="0">
                <a:effectLst/>
                <a:latin typeface="Arial" panose="020B0604020202020204" pitchFamily="34" charset="0"/>
                <a:ea typeface="Times New Roman" panose="02020603050405020304" pitchFamily="18" charset="0"/>
              </a:rPr>
              <a:t>A </a:t>
            </a:r>
            <a:r>
              <a:rPr lang="en-ZA" sz="2200" b="1" dirty="0">
                <a:effectLst/>
                <a:latin typeface="Arial" panose="020B0604020202020204" pitchFamily="34" charset="0"/>
                <a:ea typeface="Times New Roman" panose="02020603050405020304" pitchFamily="18" charset="0"/>
              </a:rPr>
              <a:t>Contracts Manager</a:t>
            </a:r>
            <a:r>
              <a:rPr lang="en-ZA" sz="2200" dirty="0">
                <a:effectLst/>
                <a:latin typeface="Arial" panose="020B0604020202020204" pitchFamily="34" charset="0"/>
                <a:ea typeface="Times New Roman" panose="02020603050405020304" pitchFamily="18" charset="0"/>
              </a:rPr>
              <a:t> who will be the single point accountable and responsible person for the full time management of the contract, who is registered with ECSA as a Professional Engineer (</a:t>
            </a:r>
            <a:r>
              <a:rPr lang="en-ZA" sz="2200" dirty="0" err="1">
                <a:effectLst/>
                <a:latin typeface="Arial" panose="020B0604020202020204" pitchFamily="34" charset="0"/>
                <a:ea typeface="Times New Roman" panose="02020603050405020304" pitchFamily="18" charset="0"/>
              </a:rPr>
              <a:t>Pr</a:t>
            </a:r>
            <a:r>
              <a:rPr lang="en-ZA" sz="2200" dirty="0">
                <a:effectLst/>
                <a:latin typeface="Arial" panose="020B0604020202020204" pitchFamily="34" charset="0"/>
                <a:ea typeface="Times New Roman" panose="02020603050405020304" pitchFamily="18" charset="0"/>
              </a:rPr>
              <a:t> Eng) or Professional Engineering Technologist (</a:t>
            </a:r>
            <a:r>
              <a:rPr lang="en-ZA" sz="2200" dirty="0" err="1">
                <a:effectLst/>
                <a:latin typeface="Arial" panose="020B0604020202020204" pitchFamily="34" charset="0"/>
                <a:ea typeface="Times New Roman" panose="02020603050405020304" pitchFamily="18" charset="0"/>
              </a:rPr>
              <a:t>Pr</a:t>
            </a:r>
            <a:r>
              <a:rPr lang="en-ZA" sz="2200" dirty="0">
                <a:effectLst/>
                <a:latin typeface="Arial" panose="020B0604020202020204" pitchFamily="34" charset="0"/>
                <a:ea typeface="Times New Roman" panose="02020603050405020304" pitchFamily="18" charset="0"/>
              </a:rPr>
              <a:t> Tech Eng) and has a minimum of ten (10) years’ experience in surfaced road upgrading project(s).</a:t>
            </a:r>
            <a:endParaRPr lang="en-US" sz="2200" dirty="0">
              <a:effectLst/>
              <a:latin typeface="Arial" panose="020B0604020202020204" pitchFamily="34" charset="0"/>
              <a:ea typeface="Times New Roman" panose="02020603050405020304" pitchFamily="18" charset="0"/>
            </a:endParaRPr>
          </a:p>
          <a:p>
            <a:pPr marL="221615" marR="0" indent="0" algn="just">
              <a:spcBef>
                <a:spcPts val="0"/>
              </a:spcBef>
              <a:spcAft>
                <a:spcPts val="0"/>
              </a:spcAft>
              <a:buNone/>
            </a:pPr>
            <a:r>
              <a:rPr lang="en-ZA" sz="2200" dirty="0">
                <a:effectLst/>
                <a:latin typeface="Arial" panose="020B0604020202020204" pitchFamily="34" charset="0"/>
                <a:ea typeface="Times New Roman" panose="02020603050405020304" pitchFamily="18" charset="0"/>
              </a:rPr>
              <a:t> </a:t>
            </a:r>
            <a:endParaRPr lang="en-US" sz="2200" dirty="0">
              <a:effectLst/>
              <a:latin typeface="Arial" panose="020B0604020202020204" pitchFamily="34" charset="0"/>
              <a:ea typeface="Times New Roman" panose="02020603050405020304" pitchFamily="18" charset="0"/>
            </a:endParaRPr>
          </a:p>
          <a:p>
            <a:pPr marL="742950" marR="0" lvl="1" indent="-285750" algn="just">
              <a:spcBef>
                <a:spcPts val="0"/>
              </a:spcBef>
              <a:spcAft>
                <a:spcPts val="0"/>
              </a:spcAft>
              <a:buFont typeface="Symbol" panose="05050102010706020507" pitchFamily="18" charset="2"/>
              <a:buChar char=""/>
            </a:pPr>
            <a:r>
              <a:rPr lang="en-ZA" sz="2200" dirty="0">
                <a:effectLst/>
                <a:latin typeface="Arial" panose="020B0604020202020204" pitchFamily="34" charset="0"/>
                <a:ea typeface="Times New Roman" panose="02020603050405020304" pitchFamily="18" charset="0"/>
              </a:rPr>
              <a:t>A suitably qualified and experienced </a:t>
            </a:r>
            <a:r>
              <a:rPr lang="en-ZA" sz="2200" b="1" dirty="0">
                <a:effectLst/>
                <a:latin typeface="Arial" panose="020B0604020202020204" pitchFamily="34" charset="0"/>
                <a:ea typeface="Times New Roman" panose="02020603050405020304" pitchFamily="18" charset="0"/>
              </a:rPr>
              <a:t>Construction Manager/Site Agent</a:t>
            </a:r>
            <a:r>
              <a:rPr lang="en-ZA" sz="2200" dirty="0">
                <a:effectLst/>
                <a:latin typeface="Arial" panose="020B0604020202020204" pitchFamily="34" charset="0"/>
                <a:ea typeface="Times New Roman" panose="02020603050405020304" pitchFamily="18" charset="0"/>
              </a:rPr>
              <a:t> who will be accountable and responsible person for the full time management of the construction works on site, who is registered and has a valid registration certificate with ECSA as a Professional Engineer (</a:t>
            </a:r>
            <a:r>
              <a:rPr lang="en-ZA" sz="2200" dirty="0" err="1">
                <a:effectLst/>
                <a:latin typeface="Arial" panose="020B0604020202020204" pitchFamily="34" charset="0"/>
                <a:ea typeface="Times New Roman" panose="02020603050405020304" pitchFamily="18" charset="0"/>
              </a:rPr>
              <a:t>Pr</a:t>
            </a:r>
            <a:r>
              <a:rPr lang="en-ZA" sz="2200" dirty="0">
                <a:effectLst/>
                <a:latin typeface="Arial" panose="020B0604020202020204" pitchFamily="34" charset="0"/>
                <a:ea typeface="Times New Roman" panose="02020603050405020304" pitchFamily="18" charset="0"/>
              </a:rPr>
              <a:t> Eng.) or Professional Engineering Technologist (</a:t>
            </a:r>
            <a:r>
              <a:rPr lang="en-ZA" sz="2200" dirty="0" err="1">
                <a:effectLst/>
                <a:latin typeface="Arial" panose="020B0604020202020204" pitchFamily="34" charset="0"/>
                <a:ea typeface="Times New Roman" panose="02020603050405020304" pitchFamily="18" charset="0"/>
              </a:rPr>
              <a:t>Pr</a:t>
            </a:r>
            <a:r>
              <a:rPr lang="en-ZA" sz="2200" dirty="0">
                <a:effectLst/>
                <a:latin typeface="Arial" panose="020B0604020202020204" pitchFamily="34" charset="0"/>
                <a:ea typeface="Times New Roman" panose="02020603050405020304" pitchFamily="18" charset="0"/>
              </a:rPr>
              <a:t> Tech Eng) or Professional Engineering Technician (</a:t>
            </a:r>
            <a:r>
              <a:rPr lang="en-ZA" sz="2200" dirty="0" err="1">
                <a:effectLst/>
                <a:latin typeface="Arial" panose="020B0604020202020204" pitchFamily="34" charset="0"/>
                <a:ea typeface="Times New Roman" panose="02020603050405020304" pitchFamily="18" charset="0"/>
              </a:rPr>
              <a:t>Pr</a:t>
            </a:r>
            <a:r>
              <a:rPr lang="en-ZA" sz="2200" dirty="0">
                <a:effectLst/>
                <a:latin typeface="Arial" panose="020B0604020202020204" pitchFamily="34" charset="0"/>
                <a:ea typeface="Times New Roman" panose="02020603050405020304" pitchFamily="18" charset="0"/>
              </a:rPr>
              <a:t> Techni Eng.) or Registered and has a valid registration certificate with SACPCMP as Professional Construction Manager (</a:t>
            </a:r>
            <a:r>
              <a:rPr lang="en-ZA" sz="2200" dirty="0" err="1">
                <a:effectLst/>
                <a:latin typeface="Arial" panose="020B0604020202020204" pitchFamily="34" charset="0"/>
                <a:ea typeface="Times New Roman" panose="02020603050405020304" pitchFamily="18" charset="0"/>
              </a:rPr>
              <a:t>Pr</a:t>
            </a:r>
            <a:r>
              <a:rPr lang="en-ZA" sz="2200" dirty="0">
                <a:effectLst/>
                <a:latin typeface="Arial" panose="020B0604020202020204" pitchFamily="34" charset="0"/>
                <a:ea typeface="Times New Roman" panose="02020603050405020304" pitchFamily="18" charset="0"/>
              </a:rPr>
              <a:t> CM) and has a minimum of Five (5) years’ experience in surfaced road upgrading project(s).</a:t>
            </a:r>
            <a:endParaRPr lang="en-US" sz="2200" dirty="0">
              <a:effectLst/>
              <a:latin typeface="Arial" panose="020B0604020202020204" pitchFamily="34" charset="0"/>
              <a:ea typeface="Times New Roman" panose="02020603050405020304" pitchFamily="18" charset="0"/>
            </a:endParaRPr>
          </a:p>
          <a:p>
            <a:pPr marL="221615" marR="0" indent="0" algn="just">
              <a:spcBef>
                <a:spcPts val="0"/>
              </a:spcBef>
              <a:spcAft>
                <a:spcPts val="0"/>
              </a:spcAft>
              <a:buNone/>
            </a:pPr>
            <a:r>
              <a:rPr lang="en-ZA" sz="2200" dirty="0">
                <a:effectLst/>
                <a:latin typeface="Arial" panose="020B0604020202020204" pitchFamily="34" charset="0"/>
                <a:ea typeface="Times New Roman" panose="02020603050405020304" pitchFamily="18" charset="0"/>
              </a:rPr>
              <a:t> </a:t>
            </a:r>
            <a:endParaRPr lang="en-US" sz="2200" dirty="0">
              <a:effectLst/>
              <a:latin typeface="Arial" panose="020B0604020202020204" pitchFamily="34" charset="0"/>
              <a:ea typeface="Times New Roman" panose="02020603050405020304" pitchFamily="18" charset="0"/>
            </a:endParaRPr>
          </a:p>
          <a:p>
            <a:pPr marL="742950" marR="0" lvl="1" indent="-285750" algn="just">
              <a:spcBef>
                <a:spcPts val="0"/>
              </a:spcBef>
              <a:spcAft>
                <a:spcPts val="0"/>
              </a:spcAft>
              <a:buFont typeface="Symbol" panose="05050102010706020507" pitchFamily="18" charset="2"/>
              <a:buChar char=""/>
            </a:pPr>
            <a:r>
              <a:rPr lang="en-ZA" sz="2200" dirty="0">
                <a:effectLst/>
                <a:latin typeface="Arial" panose="020B0604020202020204" pitchFamily="34" charset="0"/>
                <a:ea typeface="Times New Roman" panose="02020603050405020304" pitchFamily="18" charset="0"/>
              </a:rPr>
              <a:t>A suitably qualified and experienced full time </a:t>
            </a:r>
            <a:r>
              <a:rPr lang="en-ZA" sz="2200" b="1" dirty="0">
                <a:effectLst/>
                <a:latin typeface="Arial" panose="020B0604020202020204" pitchFamily="34" charset="0"/>
                <a:ea typeface="Times New Roman" panose="02020603050405020304" pitchFamily="18" charset="0"/>
              </a:rPr>
              <a:t>Construction Health and Safety Officer </a:t>
            </a:r>
            <a:r>
              <a:rPr lang="en-ZA" sz="2200" dirty="0">
                <a:effectLst/>
                <a:latin typeface="Arial" panose="020B0604020202020204" pitchFamily="34" charset="0"/>
                <a:ea typeface="Times New Roman" panose="02020603050405020304" pitchFamily="18" charset="0"/>
              </a:rPr>
              <a:t>to manage the Contractor’s health and safety obligations on site who is registered and has a valid registration certificate with SACPCMP as a Professional Construction Health and Safety Agent (</a:t>
            </a:r>
            <a:r>
              <a:rPr lang="en-ZA" sz="2200" dirty="0" err="1">
                <a:effectLst/>
                <a:latin typeface="Arial" panose="020B0604020202020204" pitchFamily="34" charset="0"/>
                <a:ea typeface="Times New Roman" panose="02020603050405020304" pitchFamily="18" charset="0"/>
              </a:rPr>
              <a:t>Pr</a:t>
            </a:r>
            <a:r>
              <a:rPr lang="en-ZA" sz="2200" dirty="0">
                <a:effectLst/>
                <a:latin typeface="Arial" panose="020B0604020202020204" pitchFamily="34" charset="0"/>
                <a:ea typeface="Times New Roman" panose="02020603050405020304" pitchFamily="18" charset="0"/>
              </a:rPr>
              <a:t> CHSA) or Professional Construction Health and Safety Manager (</a:t>
            </a:r>
            <a:r>
              <a:rPr lang="en-ZA" sz="2200" dirty="0" err="1">
                <a:effectLst/>
                <a:latin typeface="Arial" panose="020B0604020202020204" pitchFamily="34" charset="0"/>
                <a:ea typeface="Times New Roman" panose="02020603050405020304" pitchFamily="18" charset="0"/>
              </a:rPr>
              <a:t>Pr</a:t>
            </a:r>
            <a:r>
              <a:rPr lang="en-ZA" sz="2200" dirty="0">
                <a:effectLst/>
                <a:latin typeface="Arial" panose="020B0604020202020204" pitchFamily="34" charset="0"/>
                <a:ea typeface="Times New Roman" panose="02020603050405020304" pitchFamily="18" charset="0"/>
              </a:rPr>
              <a:t> CHSM) or Professional Construction Health and Safety Officer (</a:t>
            </a:r>
            <a:r>
              <a:rPr lang="en-ZA" sz="2200" dirty="0" err="1">
                <a:effectLst/>
                <a:latin typeface="Arial" panose="020B0604020202020204" pitchFamily="34" charset="0"/>
                <a:ea typeface="Times New Roman" panose="02020603050405020304" pitchFamily="18" charset="0"/>
              </a:rPr>
              <a:t>Pr</a:t>
            </a:r>
            <a:r>
              <a:rPr lang="en-ZA" sz="2200" dirty="0">
                <a:effectLst/>
                <a:latin typeface="Arial" panose="020B0604020202020204" pitchFamily="34" charset="0"/>
                <a:ea typeface="Times New Roman" panose="02020603050405020304" pitchFamily="18" charset="0"/>
              </a:rPr>
              <a:t> CHSO) and has a minimum of five (5) years’ experience on road projects.</a:t>
            </a:r>
            <a:endParaRPr lang="en-US" sz="2200" dirty="0">
              <a:effectLst/>
              <a:latin typeface="Arial" panose="020B0604020202020204" pitchFamily="34" charset="0"/>
              <a:ea typeface="Times New Roman" panose="02020603050405020304" pitchFamily="18" charset="0"/>
            </a:endParaRPr>
          </a:p>
          <a:p>
            <a:pPr marL="0" marR="0" indent="0" algn="just">
              <a:spcBef>
                <a:spcPts val="0"/>
              </a:spcBef>
              <a:spcAft>
                <a:spcPts val="0"/>
              </a:spcAft>
              <a:buNone/>
            </a:pPr>
            <a:r>
              <a:rPr lang="en-ZA" sz="2000" dirty="0">
                <a:effectLst/>
                <a:latin typeface="Arial" panose="020B0604020202020204" pitchFamily="34" charset="0"/>
                <a:ea typeface="Times New Roman" panose="02020603050405020304" pitchFamily="18" charset="0"/>
              </a:rPr>
              <a:t> </a:t>
            </a:r>
            <a:endParaRPr lang="en-US" sz="2000" dirty="0">
              <a:latin typeface="Arial" panose="020B0604020202020204" pitchFamily="34" charset="0"/>
              <a:ea typeface="Times New Roman" panose="02020603050405020304" pitchFamily="18" charset="0"/>
            </a:endParaRPr>
          </a:p>
          <a:p>
            <a:pPr marL="0" marR="0" indent="0" algn="just">
              <a:spcBef>
                <a:spcPts val="0"/>
              </a:spcBef>
              <a:spcAft>
                <a:spcPts val="0"/>
              </a:spcAft>
              <a:buNone/>
            </a:pPr>
            <a:r>
              <a:rPr lang="en-ZA" sz="2000" i="1" dirty="0">
                <a:effectLst/>
                <a:latin typeface="Arial" panose="020B0604020202020204" pitchFamily="34" charset="0"/>
                <a:ea typeface="Times New Roman" panose="02020603050405020304" pitchFamily="18" charset="0"/>
              </a:rPr>
              <a:t>Details </a:t>
            </a:r>
            <a:r>
              <a:rPr lang="en-ZA" sz="2000" dirty="0">
                <a:effectLst/>
                <a:latin typeface="Arial" panose="020B0604020202020204" pitchFamily="34" charset="0"/>
                <a:ea typeface="Times New Roman" panose="02020603050405020304" pitchFamily="18" charset="0"/>
              </a:rPr>
              <a:t>of key personnel and their relevant information must be entered in </a:t>
            </a:r>
            <a:r>
              <a:rPr lang="en-ZA" sz="2000" b="1" dirty="0">
                <a:effectLst/>
                <a:latin typeface="Arial" panose="020B0604020202020204" pitchFamily="34" charset="0"/>
                <a:ea typeface="Times New Roman" panose="02020603050405020304" pitchFamily="18" charset="0"/>
              </a:rPr>
              <a:t>Form J</a:t>
            </a:r>
            <a:r>
              <a:rPr lang="en-ZA" sz="2000" dirty="0">
                <a:effectLst/>
                <a:latin typeface="Arial" panose="020B0604020202020204" pitchFamily="34" charset="0"/>
                <a:ea typeface="Times New Roman" panose="02020603050405020304" pitchFamily="18" charset="0"/>
              </a:rPr>
              <a:t> of the Returnable Schedules. Copies of CV’s of the key personnel (as per example on Form J) and certificates of qualifications and professional registration must be attached, in order to qualify for this tender</a:t>
            </a:r>
            <a:r>
              <a:rPr lang="en-ZA" sz="2000" i="1" dirty="0">
                <a:effectLst/>
                <a:latin typeface="Arial" panose="020B0604020202020204" pitchFamily="34" charset="0"/>
                <a:ea typeface="Times New Roman" panose="02020603050405020304" pitchFamily="18" charset="0"/>
              </a:rPr>
              <a:t>.</a:t>
            </a:r>
            <a:endParaRPr lang="en-US" sz="2000" dirty="0">
              <a:effectLst/>
              <a:latin typeface="Arial" panose="020B0604020202020204" pitchFamily="34" charset="0"/>
              <a:ea typeface="Times New Roman" panose="02020603050405020304" pitchFamily="18" charset="0"/>
            </a:endParaRPr>
          </a:p>
          <a:p>
            <a:pPr marL="215900" marR="0" indent="0">
              <a:spcBef>
                <a:spcPts val="0"/>
              </a:spcBef>
              <a:spcAft>
                <a:spcPts val="0"/>
              </a:spcAft>
              <a:buNone/>
            </a:pPr>
            <a:r>
              <a:rPr lang="en-ZA" sz="2000" i="1" dirty="0">
                <a:effectLst/>
                <a:latin typeface="Arial" panose="020B0604020202020204" pitchFamily="34" charset="0"/>
                <a:ea typeface="Times New Roman" panose="02020603050405020304" pitchFamily="18" charset="0"/>
              </a:rPr>
              <a:t> </a:t>
            </a:r>
            <a:endParaRPr lang="en-US" sz="2000" dirty="0">
              <a:effectLst/>
              <a:latin typeface="Arial" panose="020B0604020202020204" pitchFamily="34" charset="0"/>
              <a:ea typeface="Times New Roman" panose="02020603050405020304" pitchFamily="18" charset="0"/>
            </a:endParaRPr>
          </a:p>
          <a:p>
            <a:pPr marL="215900" marR="0" indent="0">
              <a:spcBef>
                <a:spcPts val="0"/>
              </a:spcBef>
              <a:spcAft>
                <a:spcPts val="0"/>
              </a:spcAft>
              <a:buNone/>
            </a:pPr>
            <a:r>
              <a:rPr lang="en-ZA" sz="2000" b="1" dirty="0">
                <a:effectLst/>
                <a:latin typeface="Arial" panose="020B0604020202020204" pitchFamily="34" charset="0"/>
                <a:ea typeface="Times New Roman" panose="02020603050405020304" pitchFamily="18" charset="0"/>
              </a:rPr>
              <a:t>CV’s must demonstrate relevant project experience and show period involvement, clearly indicating Project start date (Month and Year) and Project end date (Start and Year)  </a:t>
            </a:r>
            <a:endParaRPr lang="en-US" sz="2000" dirty="0">
              <a:effectLst/>
              <a:latin typeface="Arial" panose="020B0604020202020204" pitchFamily="34" charset="0"/>
              <a:ea typeface="Times New Roman" panose="02020603050405020304" pitchFamily="18" charset="0"/>
            </a:endParaRPr>
          </a:p>
          <a:p>
            <a:pPr marL="0" indent="0">
              <a:buNone/>
            </a:pPr>
            <a:endParaRPr lang="en-US" dirty="0"/>
          </a:p>
        </p:txBody>
      </p:sp>
      <p:pic>
        <p:nvPicPr>
          <p:cNvPr id="4" name="Picture 4"/>
          <p:cNvPicPr>
            <a:picLocks noChangeAspect="1" noChangeArrowheads="1"/>
          </p:cNvPicPr>
          <p:nvPr/>
        </p:nvPicPr>
        <p:blipFill>
          <a:blip r:embed="rId2">
            <a:extLst>
              <a:ext uri="{28A0092B-C50C-407E-A947-70E740481C1C}">
                <a14:useLocalDpi xmlns:a14="http://schemas.microsoft.com/office/drawing/2010/main" val="0"/>
              </a:ext>
            </a:extLst>
          </a:blip>
          <a:srcRect l="3008" t="23859" r="23351" b="2966"/>
          <a:stretch>
            <a:fillRect/>
          </a:stretch>
        </p:blipFill>
        <p:spPr bwMode="auto">
          <a:xfrm>
            <a:off x="288982" y="194065"/>
            <a:ext cx="2985151" cy="833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p:nvPr/>
        </p:nvPicPr>
        <p:blipFill>
          <a:blip r:embed="rId3">
            <a:extLst>
              <a:ext uri="{28A0092B-C50C-407E-A947-70E740481C1C}">
                <a14:useLocalDpi xmlns:a14="http://schemas.microsoft.com/office/drawing/2010/main" val="0"/>
              </a:ext>
            </a:extLst>
          </a:blip>
          <a:stretch>
            <a:fillRect/>
          </a:stretch>
        </p:blipFill>
        <p:spPr>
          <a:xfrm>
            <a:off x="9221561" y="194065"/>
            <a:ext cx="2681457" cy="981537"/>
          </a:xfrm>
          <a:prstGeom prst="rect">
            <a:avLst/>
          </a:prstGeom>
        </p:spPr>
      </p:pic>
    </p:spTree>
    <p:extLst>
      <p:ext uri="{BB962C8B-B14F-4D97-AF65-F5344CB8AC3E}">
        <p14:creationId xmlns:p14="http://schemas.microsoft.com/office/powerpoint/2010/main" val="39526218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75050"/>
            <a:ext cx="10515600" cy="1325563"/>
          </a:xfrm>
        </p:spPr>
        <p:txBody>
          <a:bodyPr>
            <a:normAutofit/>
          </a:bodyPr>
          <a:lstStyle/>
          <a:p>
            <a:pPr algn="ctr"/>
            <a:r>
              <a:rPr lang="en-ZA" sz="2400" b="1" cap="all" dirty="0">
                <a:effectLst/>
                <a:latin typeface="Arial" panose="020B0604020202020204" pitchFamily="34" charset="0"/>
                <a:ea typeface="Times New Roman" panose="02020603050405020304" pitchFamily="18" charset="0"/>
              </a:rPr>
              <a:t>Notes to Tenderers</a:t>
            </a:r>
            <a:endParaRPr lang="en-US" sz="2400" cap="all" dirty="0"/>
          </a:p>
        </p:txBody>
      </p:sp>
      <p:sp>
        <p:nvSpPr>
          <p:cNvPr id="3" name="Content Placeholder 2"/>
          <p:cNvSpPr>
            <a:spLocks noGrp="1"/>
          </p:cNvSpPr>
          <p:nvPr>
            <p:ph idx="1"/>
          </p:nvPr>
        </p:nvSpPr>
        <p:spPr>
          <a:xfrm>
            <a:off x="382384" y="1500614"/>
            <a:ext cx="11413375" cy="4840226"/>
          </a:xfrm>
        </p:spPr>
        <p:txBody>
          <a:bodyPr>
            <a:normAutofit/>
          </a:bodyPr>
          <a:lstStyle/>
          <a:p>
            <a:pPr marL="0" marR="0" indent="0" algn="just">
              <a:spcBef>
                <a:spcPts val="0"/>
              </a:spcBef>
              <a:spcAft>
                <a:spcPts val="0"/>
              </a:spcAft>
              <a:buNone/>
            </a:pPr>
            <a:r>
              <a:rPr lang="en-ZA" sz="1800" b="1" dirty="0">
                <a:effectLst/>
                <a:latin typeface="Arial" panose="020B0604020202020204" pitchFamily="34" charset="0"/>
                <a:ea typeface="Times New Roman" panose="02020603050405020304" pitchFamily="18" charset="0"/>
              </a:rPr>
              <a:t>RETURNABLE DOCUMENTS: </a:t>
            </a:r>
            <a:r>
              <a:rPr lang="en-ZA" sz="1800" dirty="0">
                <a:effectLst/>
                <a:latin typeface="Arial" panose="020B0604020202020204" pitchFamily="34" charset="0"/>
                <a:ea typeface="Times New Roman" panose="02020603050405020304" pitchFamily="18" charset="0"/>
              </a:rPr>
              <a:t>The information contained on these forms, plus the supporting information, will be used in the first stages of the evaluation of the Tenders.</a:t>
            </a:r>
            <a:endParaRPr lang="en-US" sz="1800" dirty="0">
              <a:effectLst/>
              <a:latin typeface="Arial" panose="020B0604020202020204" pitchFamily="34" charset="0"/>
              <a:ea typeface="Times New Roman" panose="02020603050405020304" pitchFamily="18" charset="0"/>
            </a:endParaRPr>
          </a:p>
          <a:p>
            <a:pPr marL="0" indent="0">
              <a:buNone/>
            </a:pPr>
            <a:endParaRPr lang="en-ZA" sz="1800" b="1" u="sng" cap="all" dirty="0">
              <a:effectLst/>
              <a:latin typeface="Arial" panose="020B0604020202020204" pitchFamily="34" charset="0"/>
              <a:ea typeface="Times New Roman" panose="02020603050405020304" pitchFamily="18" charset="0"/>
            </a:endParaRPr>
          </a:p>
          <a:p>
            <a:pPr marL="0" indent="0">
              <a:buNone/>
            </a:pPr>
            <a:r>
              <a:rPr lang="en-ZA" sz="1800" b="1" u="sng" cap="all" dirty="0">
                <a:effectLst/>
                <a:latin typeface="Arial" panose="020B0604020202020204" pitchFamily="34" charset="0"/>
                <a:ea typeface="Times New Roman" panose="02020603050405020304" pitchFamily="18" charset="0"/>
              </a:rPr>
              <a:t>Similar Project(s) completed by the Tenderer </a:t>
            </a:r>
          </a:p>
          <a:p>
            <a:pPr marL="0" marR="0" indent="0" algn="just">
              <a:spcBef>
                <a:spcPts val="0"/>
              </a:spcBef>
              <a:spcAft>
                <a:spcPts val="0"/>
              </a:spcAft>
              <a:buNone/>
              <a:tabLst>
                <a:tab pos="540385" algn="l"/>
              </a:tabLst>
            </a:pPr>
            <a:r>
              <a:rPr lang="en-ZA" sz="1800" dirty="0">
                <a:effectLst/>
                <a:latin typeface="Arial" panose="020B0604020202020204" pitchFamily="34" charset="0"/>
                <a:ea typeface="Calibri" panose="020F0502020204030204" pitchFamily="34" charset="0"/>
              </a:rPr>
              <a:t>For each similar project listed by the tenderer in </a:t>
            </a:r>
            <a:r>
              <a:rPr lang="en-ZA" sz="1800" b="1" cap="all" dirty="0">
                <a:effectLst/>
                <a:latin typeface="Arial Bold" panose="020B0704020202020204" pitchFamily="34" charset="0"/>
                <a:ea typeface="Calibri" panose="020F0502020204030204" pitchFamily="34" charset="0"/>
              </a:rPr>
              <a:t>table A</a:t>
            </a:r>
            <a:r>
              <a:rPr lang="en-ZA" sz="1800" dirty="0">
                <a:effectLst/>
                <a:latin typeface="Arial" panose="020B0604020202020204" pitchFamily="34" charset="0"/>
                <a:ea typeface="Calibri" panose="020F0502020204030204" pitchFamily="34" charset="0"/>
              </a:rPr>
              <a:t>, the tenderer must attach:</a:t>
            </a:r>
            <a:endParaRPr lang="en-US" sz="1800" dirty="0">
              <a:effectLst/>
              <a:latin typeface="Arial" panose="020B0604020202020204" pitchFamily="34" charset="0"/>
              <a:ea typeface="Times New Roman" panose="02020603050405020304" pitchFamily="18" charset="0"/>
            </a:endParaRPr>
          </a:p>
          <a:p>
            <a:pPr marL="540385" marR="0" indent="0">
              <a:spcBef>
                <a:spcPts val="0"/>
              </a:spcBef>
              <a:spcAft>
                <a:spcPts val="0"/>
              </a:spcAft>
              <a:buNone/>
              <a:tabLst>
                <a:tab pos="1080135" algn="l"/>
              </a:tabLst>
            </a:pPr>
            <a:r>
              <a:rPr lang="en-ZA" sz="1800" dirty="0">
                <a:effectLst/>
                <a:latin typeface="Arial" panose="020B0604020202020204" pitchFamily="34" charset="0"/>
                <a:ea typeface="Calibri" panose="020F0502020204030204" pitchFamily="34" charset="0"/>
              </a:rPr>
              <a:t>(a)	the </a:t>
            </a:r>
            <a:r>
              <a:rPr lang="en-ZA" sz="1800" b="1" cap="all" dirty="0">
                <a:effectLst/>
                <a:latin typeface="Arial Bold" panose="020B0704020202020204" pitchFamily="34" charset="0"/>
                <a:ea typeface="Calibri" panose="020F0502020204030204" pitchFamily="34" charset="0"/>
              </a:rPr>
              <a:t>completion certificate</a:t>
            </a:r>
            <a:r>
              <a:rPr lang="en-ZA" sz="1800" dirty="0">
                <a:effectLst/>
                <a:latin typeface="Arial" panose="020B0604020202020204" pitchFamily="34" charset="0"/>
                <a:ea typeface="Calibri" panose="020F0502020204030204" pitchFamily="34" charset="0"/>
              </a:rPr>
              <a:t> of the project; and</a:t>
            </a:r>
            <a:endParaRPr lang="en-US" sz="1800" dirty="0">
              <a:effectLst/>
              <a:latin typeface="Arial" panose="020B0604020202020204" pitchFamily="34" charset="0"/>
              <a:ea typeface="Times New Roman" panose="02020603050405020304" pitchFamily="18" charset="0"/>
            </a:endParaRPr>
          </a:p>
          <a:p>
            <a:pPr marL="883285" marR="0" indent="-342900">
              <a:spcBef>
                <a:spcPts val="0"/>
              </a:spcBef>
              <a:spcAft>
                <a:spcPts val="0"/>
              </a:spcAft>
              <a:buAutoNum type="alphaLcParenBoth" startAt="2"/>
              <a:tabLst>
                <a:tab pos="1080135" algn="l"/>
              </a:tabLst>
            </a:pPr>
            <a:r>
              <a:rPr lang="en-ZA" sz="1800" dirty="0">
                <a:effectLst/>
                <a:latin typeface="Arial" panose="020B0604020202020204" pitchFamily="34" charset="0"/>
                <a:ea typeface="Calibri" panose="020F0502020204030204" pitchFamily="34" charset="0"/>
              </a:rPr>
              <a:t>a completed and signed returnable schedule </a:t>
            </a:r>
            <a:r>
              <a:rPr lang="en-ZA" sz="1800" b="1" cap="all" dirty="0">
                <a:effectLst/>
                <a:latin typeface="Arial Bold" panose="020B0704020202020204" pitchFamily="34" charset="0"/>
                <a:ea typeface="Calibri" panose="020F0502020204030204" pitchFamily="34" charset="0"/>
              </a:rPr>
              <a:t>D(A): SIMILAR PROJECT COMPLETED VERIFICATION FORM</a:t>
            </a:r>
            <a:r>
              <a:rPr lang="en-ZA" sz="1800" dirty="0">
                <a:effectLst/>
                <a:latin typeface="Arial" panose="020B0604020202020204" pitchFamily="34" charset="0"/>
                <a:ea typeface="Calibri" panose="020F0502020204030204" pitchFamily="34" charset="0"/>
              </a:rPr>
              <a:t>.</a:t>
            </a:r>
          </a:p>
          <a:p>
            <a:pPr marL="883285" marR="0" indent="-342900">
              <a:spcBef>
                <a:spcPts val="0"/>
              </a:spcBef>
              <a:spcAft>
                <a:spcPts val="0"/>
              </a:spcAft>
              <a:buAutoNum type="alphaLcParenBoth" startAt="2"/>
              <a:tabLst>
                <a:tab pos="1080135" algn="l"/>
              </a:tabLst>
            </a:pPr>
            <a:endParaRPr lang="en-US" sz="1800" dirty="0">
              <a:effectLst/>
              <a:latin typeface="Arial" panose="020B0604020202020204" pitchFamily="34" charset="0"/>
              <a:ea typeface="Times New Roman" panose="02020603050405020304" pitchFamily="18" charset="0"/>
            </a:endParaRPr>
          </a:p>
          <a:p>
            <a:pPr marL="0" indent="0">
              <a:buNone/>
            </a:pPr>
            <a:r>
              <a:rPr lang="en-ZA" sz="1800" b="1" u="sng" cap="all" dirty="0">
                <a:effectLst/>
                <a:latin typeface="Arial" panose="020B0604020202020204" pitchFamily="34" charset="0"/>
                <a:ea typeface="Times New Roman" panose="02020603050405020304" pitchFamily="18" charset="0"/>
              </a:rPr>
              <a:t>Key Personnel </a:t>
            </a:r>
            <a:endParaRPr lang="en-US" b="1" u="sng" dirty="0">
              <a:latin typeface="Arial" panose="020B0604020202020204" pitchFamily="34" charset="0"/>
              <a:cs typeface="Arial" panose="020B0604020202020204" pitchFamily="34" charset="0"/>
            </a:endParaRPr>
          </a:p>
          <a:p>
            <a:pPr marL="0" marR="0" indent="0">
              <a:spcBef>
                <a:spcPts val="0"/>
              </a:spcBef>
              <a:spcAft>
                <a:spcPts val="0"/>
              </a:spcAft>
              <a:buNone/>
              <a:tabLst>
                <a:tab pos="540385" algn="l"/>
              </a:tabLst>
            </a:pPr>
            <a:r>
              <a:rPr lang="en-ZA" sz="1800" dirty="0">
                <a:effectLst/>
                <a:latin typeface="Arial" panose="020B0604020202020204" pitchFamily="34" charset="0"/>
                <a:ea typeface="Calibri" panose="020F0502020204030204" pitchFamily="34" charset="0"/>
              </a:rPr>
              <a:t>For key personnel listed by the tenderer in </a:t>
            </a:r>
            <a:r>
              <a:rPr lang="en-ZA" sz="1800" b="1" cap="all" dirty="0">
                <a:effectLst/>
                <a:latin typeface="Arial Bold" panose="020B0704020202020204" pitchFamily="34" charset="0"/>
                <a:ea typeface="Calibri" panose="020F0502020204030204" pitchFamily="34" charset="0"/>
              </a:rPr>
              <a:t>Tables A, B</a:t>
            </a:r>
            <a:r>
              <a:rPr lang="en-ZA" sz="1800" b="1" dirty="0">
                <a:effectLst/>
                <a:latin typeface="Arial" panose="020B0604020202020204" pitchFamily="34" charset="0"/>
                <a:ea typeface="Calibri" panose="020F0502020204030204" pitchFamily="34" charset="0"/>
              </a:rPr>
              <a:t> and </a:t>
            </a:r>
            <a:r>
              <a:rPr lang="en-ZA" sz="1800" b="1" cap="all" dirty="0">
                <a:effectLst/>
                <a:latin typeface="Arial Bold" panose="020B0704020202020204" pitchFamily="34" charset="0"/>
                <a:ea typeface="Calibri" panose="020F0502020204030204" pitchFamily="34" charset="0"/>
              </a:rPr>
              <a:t>C</a:t>
            </a:r>
            <a:r>
              <a:rPr lang="en-ZA" sz="1800" dirty="0">
                <a:effectLst/>
                <a:latin typeface="Arial" panose="020B0604020202020204" pitchFamily="34" charset="0"/>
                <a:ea typeface="Calibri" panose="020F0502020204030204" pitchFamily="34" charset="0"/>
              </a:rPr>
              <a:t>, the tenderer must attach:</a:t>
            </a:r>
            <a:r>
              <a:rPr lang="en-US" sz="1800" dirty="0">
                <a:latin typeface="Arial" panose="020B0604020202020204" pitchFamily="34" charset="0"/>
                <a:ea typeface="Calibri" panose="020F0502020204030204" pitchFamily="34" charset="0"/>
              </a:rPr>
              <a:t> </a:t>
            </a:r>
          </a:p>
          <a:p>
            <a:pPr marL="0" marR="0" indent="0">
              <a:spcBef>
                <a:spcPts val="0"/>
              </a:spcBef>
              <a:spcAft>
                <a:spcPts val="0"/>
              </a:spcAft>
              <a:buNone/>
              <a:tabLst>
                <a:tab pos="540385" algn="l"/>
              </a:tabLst>
            </a:pPr>
            <a:r>
              <a:rPr lang="en-ZA" sz="1800" dirty="0">
                <a:effectLst/>
                <a:latin typeface="Arial" panose="020B0604020202020204" pitchFamily="34" charset="0"/>
                <a:ea typeface="Calibri" panose="020F0502020204030204" pitchFamily="34" charset="0"/>
              </a:rPr>
              <a:t>(a) Proof of required professional registration with the specified professional body and that the professional registration is currently active.</a:t>
            </a:r>
            <a:endParaRPr lang="en-US" sz="1800" dirty="0">
              <a:effectLst/>
              <a:latin typeface="Arial" panose="020B0604020202020204" pitchFamily="34" charset="0"/>
              <a:ea typeface="Times New Roman" panose="02020603050405020304" pitchFamily="18" charset="0"/>
            </a:endParaRPr>
          </a:p>
          <a:p>
            <a:pPr marL="0" indent="0">
              <a:buNone/>
            </a:pPr>
            <a:r>
              <a:rPr lang="en-ZA" sz="1800" dirty="0">
                <a:effectLst/>
                <a:latin typeface="Arial" panose="020B0604020202020204" pitchFamily="34" charset="0"/>
                <a:ea typeface="Calibri" panose="020F0502020204030204" pitchFamily="34" charset="0"/>
              </a:rPr>
              <a:t>(b) If the key personnel listed by the tenderer is not currently in the employment of the tenderer, provide letter of intent </a:t>
            </a:r>
            <a:endParaRPr lang="en-US" sz="2000" dirty="0">
              <a:effectLst/>
              <a:latin typeface="Arial" panose="020B0604020202020204" pitchFamily="34" charset="0"/>
              <a:ea typeface="Times New Roman" panose="02020603050405020304" pitchFamily="18" charset="0"/>
            </a:endParaRPr>
          </a:p>
        </p:txBody>
      </p:sp>
      <p:pic>
        <p:nvPicPr>
          <p:cNvPr id="4" name="Picture 4"/>
          <p:cNvPicPr>
            <a:picLocks noChangeAspect="1" noChangeArrowheads="1"/>
          </p:cNvPicPr>
          <p:nvPr/>
        </p:nvPicPr>
        <p:blipFill>
          <a:blip r:embed="rId2">
            <a:extLst>
              <a:ext uri="{28A0092B-C50C-407E-A947-70E740481C1C}">
                <a14:useLocalDpi xmlns:a14="http://schemas.microsoft.com/office/drawing/2010/main" val="0"/>
              </a:ext>
            </a:extLst>
          </a:blip>
          <a:srcRect l="3008" t="23859" r="23351" b="2966"/>
          <a:stretch>
            <a:fillRect/>
          </a:stretch>
        </p:blipFill>
        <p:spPr bwMode="auto">
          <a:xfrm>
            <a:off x="288982" y="194065"/>
            <a:ext cx="2985151" cy="833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p:nvPr/>
        </p:nvPicPr>
        <p:blipFill>
          <a:blip r:embed="rId3">
            <a:extLst>
              <a:ext uri="{28A0092B-C50C-407E-A947-70E740481C1C}">
                <a14:useLocalDpi xmlns:a14="http://schemas.microsoft.com/office/drawing/2010/main" val="0"/>
              </a:ext>
            </a:extLst>
          </a:blip>
          <a:stretch>
            <a:fillRect/>
          </a:stretch>
        </p:blipFill>
        <p:spPr>
          <a:xfrm>
            <a:off x="9221561" y="194065"/>
            <a:ext cx="2681457" cy="981537"/>
          </a:xfrm>
          <a:prstGeom prst="rect">
            <a:avLst/>
          </a:prstGeom>
        </p:spPr>
      </p:pic>
    </p:spTree>
    <p:extLst>
      <p:ext uri="{BB962C8B-B14F-4D97-AF65-F5344CB8AC3E}">
        <p14:creationId xmlns:p14="http://schemas.microsoft.com/office/powerpoint/2010/main" val="32052409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br>
              <a:rPr lang="en-ZA" sz="3600" b="1" cap="all" dirty="0">
                <a:solidFill>
                  <a:srgbClr val="000000"/>
                </a:solidFill>
                <a:latin typeface="Arial" panose="020B0604020202020204" pitchFamily="34" charset="0"/>
                <a:ea typeface="Calibri" panose="020F0502020204030204" pitchFamily="34" charset="0"/>
              </a:rPr>
            </a:br>
            <a:endParaRPr lang="en-US" sz="3600" dirty="0"/>
          </a:p>
        </p:txBody>
      </p:sp>
      <p:pic>
        <p:nvPicPr>
          <p:cNvPr id="4" name="Picture 4"/>
          <p:cNvPicPr>
            <a:picLocks noChangeAspect="1" noChangeArrowheads="1"/>
          </p:cNvPicPr>
          <p:nvPr/>
        </p:nvPicPr>
        <p:blipFill>
          <a:blip r:embed="rId2">
            <a:extLst>
              <a:ext uri="{28A0092B-C50C-407E-A947-70E740481C1C}">
                <a14:useLocalDpi xmlns:a14="http://schemas.microsoft.com/office/drawing/2010/main" val="0"/>
              </a:ext>
            </a:extLst>
          </a:blip>
          <a:srcRect l="3008" t="23859" r="23351" b="2966"/>
          <a:stretch>
            <a:fillRect/>
          </a:stretch>
        </p:blipFill>
        <p:spPr bwMode="auto">
          <a:xfrm>
            <a:off x="288982" y="194065"/>
            <a:ext cx="2985151" cy="833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p:nvPr/>
        </p:nvPicPr>
        <p:blipFill>
          <a:blip r:embed="rId3">
            <a:extLst>
              <a:ext uri="{28A0092B-C50C-407E-A947-70E740481C1C}">
                <a14:useLocalDpi xmlns:a14="http://schemas.microsoft.com/office/drawing/2010/main" val="0"/>
              </a:ext>
            </a:extLst>
          </a:blip>
          <a:stretch>
            <a:fillRect/>
          </a:stretch>
        </p:blipFill>
        <p:spPr>
          <a:xfrm>
            <a:off x="9221561" y="194065"/>
            <a:ext cx="2681457" cy="981537"/>
          </a:xfrm>
          <a:prstGeom prst="rect">
            <a:avLst/>
          </a:prstGeom>
        </p:spPr>
      </p:pic>
      <p:sp>
        <p:nvSpPr>
          <p:cNvPr id="6" name="Content Placeholder 5"/>
          <p:cNvSpPr>
            <a:spLocks noGrp="1"/>
          </p:cNvSpPr>
          <p:nvPr>
            <p:ph idx="1"/>
          </p:nvPr>
        </p:nvSpPr>
        <p:spPr>
          <a:xfrm>
            <a:off x="2776451" y="2798213"/>
            <a:ext cx="6445110" cy="2592505"/>
          </a:xfrm>
          <a:prstGeom prst="rect">
            <a:avLst/>
          </a:prstGeom>
          <a:noFill/>
        </p:spPr>
        <p:txBody>
          <a:bodyPr wrap="square" lIns="91440" tIns="45720" rIns="91440" bIns="45720">
            <a:spAutoFit/>
          </a:bodyPr>
          <a:lstStyle/>
          <a:p>
            <a:pPr marL="0" indent="0" algn="ctr">
              <a:buNone/>
            </a:pPr>
            <a:r>
              <a:rPr lang="en-US" sz="5400" dirty="0">
                <a:latin typeface="Arial" panose="020B0604020202020204" pitchFamily="34" charset="0"/>
                <a:cs typeface="Arial" panose="020B0604020202020204" pitchFamily="34" charset="0"/>
              </a:rPr>
              <a:t>QUESTIONS </a:t>
            </a:r>
          </a:p>
          <a:p>
            <a:pPr marL="0" indent="0" algn="ctr">
              <a:buNone/>
            </a:pPr>
            <a:r>
              <a:rPr lang="en-US" sz="5400" dirty="0">
                <a:latin typeface="Arial" panose="020B0604020202020204" pitchFamily="34" charset="0"/>
                <a:cs typeface="Arial" panose="020B0604020202020204" pitchFamily="34" charset="0"/>
              </a:rPr>
              <a:t>AND </a:t>
            </a:r>
          </a:p>
          <a:p>
            <a:pPr marL="0" indent="0" algn="ctr">
              <a:buNone/>
            </a:pPr>
            <a:r>
              <a:rPr lang="en-US" sz="5400" dirty="0">
                <a:latin typeface="Arial" panose="020B0604020202020204" pitchFamily="34" charset="0"/>
                <a:cs typeface="Arial" panose="020B0604020202020204" pitchFamily="34" charset="0"/>
              </a:rPr>
              <a:t>ANSWERS</a:t>
            </a:r>
          </a:p>
        </p:txBody>
      </p:sp>
    </p:spTree>
    <p:extLst>
      <p:ext uri="{BB962C8B-B14F-4D97-AF65-F5344CB8AC3E}">
        <p14:creationId xmlns:p14="http://schemas.microsoft.com/office/powerpoint/2010/main" val="252061915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710</TotalTime>
  <Words>941</Words>
  <Application>Microsoft Office PowerPoint</Application>
  <PresentationFormat>Widescreen</PresentationFormat>
  <Paragraphs>81</Paragraphs>
  <Slides>10</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Arial</vt:lpstr>
      <vt:lpstr>Arial Bold</vt:lpstr>
      <vt:lpstr>Calibri</vt:lpstr>
      <vt:lpstr>Calibri Light</vt:lpstr>
      <vt:lpstr>Symbol</vt:lpstr>
      <vt:lpstr>Wingdings</vt:lpstr>
      <vt:lpstr>Office Theme</vt:lpstr>
      <vt:lpstr>PowerPoint Presentation</vt:lpstr>
      <vt:lpstr> agenda </vt:lpstr>
      <vt:lpstr>Locality Plan</vt:lpstr>
      <vt:lpstr> Project Scope </vt:lpstr>
      <vt:lpstr>  project’s participation goals are</vt:lpstr>
      <vt:lpstr> TENDER EVALUATION</vt:lpstr>
      <vt:lpstr>Key personnel</vt:lpstr>
      <vt:lpstr>Notes to Tenderers</vt:lpstr>
      <vt:lpstr> </vt:lpstr>
      <vt:lpstr> end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Vusumzi Siyambulela Rune</cp:lastModifiedBy>
  <cp:revision>28</cp:revision>
  <dcterms:created xsi:type="dcterms:W3CDTF">2020-02-12T07:44:15Z</dcterms:created>
  <dcterms:modified xsi:type="dcterms:W3CDTF">2024-04-11T14:42:52Z</dcterms:modified>
</cp:coreProperties>
</file>