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8" r:id="rId3"/>
    <p:sldId id="274" r:id="rId4"/>
    <p:sldId id="279" r:id="rId5"/>
    <p:sldId id="301" r:id="rId6"/>
    <p:sldId id="310" r:id="rId7"/>
    <p:sldId id="311" r:id="rId8"/>
    <p:sldId id="312" r:id="rId9"/>
    <p:sldId id="299" r:id="rId10"/>
    <p:sldId id="300" r:id="rId11"/>
    <p:sldId id="313" r:id="rId12"/>
    <p:sldId id="25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yama mgudlwa" initials="om" lastIdx="4" clrIdx="0">
    <p:extLst>
      <p:ext uri="{19B8F6BF-5375-455C-9EA6-DF929625EA0E}">
        <p15:presenceInfo xmlns:p15="http://schemas.microsoft.com/office/powerpoint/2012/main" userId="S-1-5-21-1707993849-1591135948-3621017138-22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FCC24C-B763-4237-B4F8-0AD7BAC2A34B}" v="40" dt="2026-06-04T18:01:37.3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9" autoAdjust="0"/>
    <p:restoredTop sz="94662"/>
  </p:normalViewPr>
  <p:slideViewPr>
    <p:cSldViewPr snapToGrid="0" snapToObjects="1">
      <p:cViewPr varScale="1">
        <p:scale>
          <a:sx n="78" d="100"/>
          <a:sy n="78" d="100"/>
        </p:scale>
        <p:origin x="164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28954B-5122-5F44-9255-C76DE6382E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3473AF-D259-AA4A-A160-40FDA00539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3C258-7471-E24D-B83E-9C7B536AD5D3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83CBFB-756B-A94F-B0BB-57187CC1E0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0F283-6DF4-964A-AFD0-4D96E8D7AA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76429-DAD8-4545-9E05-D2D1000EA8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9926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B070B-6311-0145-9F41-0B8B7D7B0074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27125-E7C9-0D4C-BBA2-848FB836A9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7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427125-E7C9-0D4C-BBA2-848FB836A99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195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452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54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70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T PPT_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74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34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0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00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177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408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022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1AB008-352C-DA48-A2D7-884BBC3D52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561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9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Bantu.Madikana@ectransport.gov.za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enderportal.gov.za/" TargetMode="External"/><Relationship Id="rId2" Type="http://schemas.openxmlformats.org/officeDocument/2006/relationships/hyperlink" Target="http://www.ectransport.gov.z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B7pNJYH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52335" y="5769844"/>
            <a:ext cx="3487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DATE: 08 JUNE 2026 @ 11H00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4572001" y="6233651"/>
            <a:ext cx="4495800" cy="534933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MR B. MADIKANA (Pr Tech Eng. )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32670" y="3254478"/>
            <a:ext cx="3932903" cy="21630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CLARIFICATION MEETING</a:t>
            </a:r>
          </a:p>
          <a:p>
            <a:pPr algn="just"/>
            <a:endParaRPr lang="en-GB" sz="1400" b="1" cap="all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endParaRPr lang="en-GB" sz="1400" b="1" cap="all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Tender Briefing Presentation for Engineering Consultants Panel – EC Department of Transport</a:t>
            </a:r>
          </a:p>
        </p:txBody>
      </p:sp>
    </p:spTree>
    <p:extLst>
      <p:ext uri="{BB962C8B-B14F-4D97-AF65-F5344CB8AC3E}">
        <p14:creationId xmlns:p14="http://schemas.microsoft.com/office/powerpoint/2010/main" val="3484458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5474" y="190528"/>
            <a:ext cx="8859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sz="36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 EVALUATION PROCESS</a:t>
            </a:r>
            <a:endParaRPr lang="en-GB" sz="36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E24407-E3DB-DFA6-83F1-526B8030A87A}"/>
              </a:ext>
            </a:extLst>
          </p:cNvPr>
          <p:cNvSpPr txBox="1"/>
          <p:nvPr/>
        </p:nvSpPr>
        <p:spPr>
          <a:xfrm>
            <a:off x="787158" y="1295503"/>
            <a:ext cx="82183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Confirmation of attendance of compulsory Tender Briefing / Clarification Meeting – Signing of attendance register</a:t>
            </a:r>
          </a:p>
          <a:p>
            <a:endParaRPr lang="en-GB" sz="2800" dirty="0"/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Initial screening for completeness and compliance</a:t>
            </a:r>
          </a:p>
          <a:p>
            <a:endParaRPr lang="en-GB" sz="2800" dirty="0"/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Detailed technical and administrative evaluation</a:t>
            </a:r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4037462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034085-A044-49CF-2E17-1B379CD1A99B}"/>
              </a:ext>
            </a:extLst>
          </p:cNvPr>
          <p:cNvSpPr/>
          <p:nvPr/>
        </p:nvSpPr>
        <p:spPr>
          <a:xfrm>
            <a:off x="145474" y="190528"/>
            <a:ext cx="8859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sz="36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GB" sz="36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4CC3CE-BB34-A372-A3A3-9B55975BA0FB}"/>
              </a:ext>
            </a:extLst>
          </p:cNvPr>
          <p:cNvSpPr txBox="1"/>
          <p:nvPr/>
        </p:nvSpPr>
        <p:spPr>
          <a:xfrm>
            <a:off x="787158" y="1295503"/>
            <a:ext cx="798787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/>
              <a:t>It is imperative that all responding consultants carefully adhere to the instructions within the tender documentation to ensure their proposals are evaluated fairly and comprehensively.</a:t>
            </a:r>
          </a:p>
          <a:p>
            <a:r>
              <a:rPr lang="en-ZA" sz="2800" dirty="0"/>
              <a:t>Should you require any clarification or further information, please contact: </a:t>
            </a:r>
          </a:p>
          <a:p>
            <a:endParaRPr lang="en-ZA" sz="2800" dirty="0"/>
          </a:p>
          <a:p>
            <a:r>
              <a:rPr lang="en-ZA" sz="2800" dirty="0"/>
              <a:t>Bantu Madikana @ 072 423 2760 or email @ </a:t>
            </a:r>
            <a:r>
              <a:rPr lang="en-ZA" sz="2800" dirty="0">
                <a:hlinkClick r:id="rId2"/>
              </a:rPr>
              <a:t>Bantu.Madikana@ectransport.gov.za</a:t>
            </a:r>
            <a:r>
              <a:rPr lang="en-ZA" sz="2800" dirty="0"/>
              <a:t>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35151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8042" y="59637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3200" b="1" cap="all" dirty="0">
                <a:solidFill>
                  <a:prstClr val="black"/>
                </a:solidFill>
                <a:latin typeface="Arial"/>
                <a:cs typeface="Arial"/>
              </a:rPr>
              <a:t>KE A LEBOGA!</a:t>
            </a:r>
          </a:p>
          <a:p>
            <a:pPr lvl="0"/>
            <a:endParaRPr lang="en-GB" sz="3200" b="1" cap="all" dirty="0">
              <a:solidFill>
                <a:prstClr val="black"/>
              </a:solidFill>
              <a:latin typeface="Arial"/>
              <a:cs typeface="Arial"/>
            </a:endParaRPr>
          </a:p>
          <a:p>
            <a:pPr lvl="0"/>
            <a:r>
              <a:rPr lang="en-GB" sz="3200" b="1" cap="all" dirty="0">
                <a:solidFill>
                  <a:prstClr val="black"/>
                </a:solidFill>
                <a:latin typeface="Arial"/>
                <a:cs typeface="Arial"/>
              </a:rPr>
              <a:t>NDIYABULELA!</a:t>
            </a:r>
          </a:p>
          <a:p>
            <a:pPr lvl="0"/>
            <a:endParaRPr lang="en-GB" sz="3200" b="1" cap="all" dirty="0">
              <a:solidFill>
                <a:prstClr val="black"/>
              </a:solidFill>
              <a:latin typeface="Arial"/>
              <a:cs typeface="Arial"/>
            </a:endParaRPr>
          </a:p>
          <a:p>
            <a:pPr lvl="0"/>
            <a:r>
              <a:rPr lang="en-GB" sz="3200" b="1" cap="all" dirty="0">
                <a:solidFill>
                  <a:prstClr val="black"/>
                </a:solidFill>
                <a:latin typeface="Arial"/>
                <a:cs typeface="Arial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76607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145475" y="1302326"/>
            <a:ext cx="8859984" cy="447904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AutoNum type="arabicPeriod"/>
            </a:pPr>
            <a:r>
              <a:rPr lang="en-ZA" sz="2400" cap="all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buFont typeface="Arial"/>
              <a:buAutoNum type="arabicPeriod"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TENDER NOTICE AND INVITATION</a:t>
            </a:r>
          </a:p>
          <a:p>
            <a:pPr>
              <a:buFont typeface="Arial"/>
              <a:buAutoNum type="arabicPeriod"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Tender evaluation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    3.1 ADMINISTRATIVE REQUIREMENTS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    3.2 ELIGIBILITY CRITERIA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    3.3 FUNCTIONALITY MEASURES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4. MANDATORY FORMS FOR SUBMISSION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5. EVALUATION PROCESS</a:t>
            </a:r>
          </a:p>
          <a:p>
            <a:pPr marL="0" indent="0">
              <a:buNone/>
            </a:pPr>
            <a:r>
              <a:rPr lang="en-US" sz="2400" cap="all" dirty="0">
                <a:latin typeface="Arial" panose="020B0604020202020204" pitchFamily="34" charset="0"/>
                <a:cs typeface="Arial" panose="020B0604020202020204" pitchFamily="34" charset="0"/>
              </a:rPr>
              <a:t>6. CONCLUSION</a:t>
            </a:r>
          </a:p>
          <a:p>
            <a:pPr marL="0" indent="0">
              <a:buNone/>
            </a:pPr>
            <a:endParaRPr lang="en-US" sz="1600" cap="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/>
              <a:buAutoNum type="arabicPeriod"/>
            </a:pPr>
            <a:endParaRPr lang="en-US" sz="1600" cap="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/>
              <a:buAutoNum type="arabicPeriod"/>
            </a:pPr>
            <a:endParaRPr lang="en-US" sz="1600" cap="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/>
              <a:buAutoNum type="arabicPeriod"/>
            </a:pPr>
            <a:endParaRPr lang="en-US" sz="1600" cap="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/>
              <a:buAutoNum type="arabicPeriod"/>
            </a:pPr>
            <a:endParaRPr lang="en-ZA" sz="1600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5474" y="293270"/>
            <a:ext cx="8859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 of content</a:t>
            </a:r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6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5474" y="1233018"/>
            <a:ext cx="8859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GB" sz="2800" dirty="0">
                <a:latin typeface="Arial" pitchFamily="34" charset="0"/>
                <a:cs typeface="Arial" pitchFamily="34" charset="0"/>
              </a:rPr>
              <a:t>This is a detailed Tender Briefing Presentation prepared for the panel of engineering consultants, as issued by the EC Department of Transport. </a:t>
            </a:r>
          </a:p>
          <a:p>
            <a:pPr algn="just" fontAlgn="base"/>
            <a:r>
              <a:rPr lang="en-GB" sz="2800" dirty="0">
                <a:latin typeface="Arial" pitchFamily="34" charset="0"/>
                <a:cs typeface="Arial" pitchFamily="34" charset="0"/>
              </a:rPr>
              <a:t>This presentation is structured to guide all prospective consultants through the tender process, ensuring clarity on the requirements and evaluation criteria.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474" y="293270"/>
            <a:ext cx="8859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GB" sz="40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699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5474" y="293270"/>
            <a:ext cx="8859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4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sz="28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TENDER NOTICE AND INVITATION TO TENDER</a:t>
            </a: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9A9D13-07C2-BF5A-006A-7B06C3271F32}"/>
              </a:ext>
            </a:extLst>
          </p:cNvPr>
          <p:cNvSpPr txBox="1"/>
          <p:nvPr/>
        </p:nvSpPr>
        <p:spPr>
          <a:xfrm>
            <a:off x="476864" y="1247377"/>
            <a:ext cx="835250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4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EC Department of Transport hereby invites qualified engineering consultants to submit proposals to be considered for the placement on the departmental panel.</a:t>
            </a:r>
          </a:p>
          <a:p>
            <a:pPr algn="just"/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panel will provide consultancy services for various transport infrastructure projects. </a:t>
            </a:r>
          </a:p>
          <a:p>
            <a:pPr algn="just"/>
            <a:r>
              <a:rPr lang="en-GB" sz="24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tender notice has been published on the departmental website , (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www.ectransport.gov.za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www.etenderportal.gov.za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with submissions due by 26</a:t>
            </a:r>
            <a:r>
              <a:rPr lang="en-GB" sz="2400" baseline="300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June 2026.</a:t>
            </a:r>
          </a:p>
          <a:p>
            <a:pPr algn="just"/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eSubmission guide on how you submit your bid proposal, click on the link, 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https://youtu.be/B7pNJYHM</a:t>
            </a:r>
            <a:r>
              <a:rPr lang="en-GB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for any technical queries regarding eSubmission  be directed to National Treasury@   </a:t>
            </a:r>
            <a:r>
              <a:rPr lang="en-GB" sz="2400" u="sng" dirty="0">
                <a:solidFill>
                  <a:srgbClr val="0070C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etenders@treasury.gov.za </a:t>
            </a:r>
          </a:p>
          <a:p>
            <a:pPr algn="just"/>
            <a:endParaRPr lang="en-GB" sz="1800" dirty="0">
              <a:effectLst/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83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5474" y="293271"/>
            <a:ext cx="8998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 evaluation</a:t>
            </a:r>
            <a:endParaRPr lang="en-GB" sz="20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EC3EB-2C32-DD4F-CE0B-F442C9326F19}"/>
              </a:ext>
            </a:extLst>
          </p:cNvPr>
          <p:cNvSpPr txBox="1"/>
          <p:nvPr/>
        </p:nvSpPr>
        <p:spPr>
          <a:xfrm>
            <a:off x="322454" y="766114"/>
            <a:ext cx="864456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PHASE ONE - MANDATORY REQUIREMENTS/ MANDATORY RETURNABLE DOCUMENTS</a:t>
            </a:r>
          </a:p>
          <a:p>
            <a:endParaRPr lang="en-GB" sz="1600" dirty="0"/>
          </a:p>
          <a:p>
            <a:r>
              <a:rPr lang="en-GB" sz="1600" dirty="0"/>
              <a:t>1.	Authority to Sign this Bid (for companies that have more than one Project manager)</a:t>
            </a:r>
          </a:p>
          <a:p>
            <a:r>
              <a:rPr lang="en-GB" sz="1600" dirty="0"/>
              <a:t>2.	Company Registration Documents (CIPC)</a:t>
            </a:r>
          </a:p>
          <a:p>
            <a:pPr marL="342900" indent="-342900">
              <a:buAutoNum type="arabicPeriod" startAt="3"/>
            </a:pPr>
            <a:r>
              <a:rPr lang="en-GB" sz="1600" dirty="0"/>
              <a:t> 	List of all shareholder’s/Project managers with Original certified copies of their IDs (not older</a:t>
            </a:r>
          </a:p>
          <a:p>
            <a:r>
              <a:rPr lang="en-GB" sz="1600" dirty="0"/>
              <a:t>        	than 6 months from the tender closing date) Professional registration of the Project manager/s.</a:t>
            </a:r>
          </a:p>
          <a:p>
            <a:r>
              <a:rPr lang="en-GB" sz="1600" dirty="0"/>
              <a:t>4.	Fully completed and signed SBD Forms: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/>
              <a:t>	SBD1: Invitation to bid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/>
              <a:t>   	SBD4: Bidder’s Disclosure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/>
              <a:t> 	SBD 6.1: Preference points claim form in terms of Preferential Procurement regulation 2023.</a:t>
            </a:r>
          </a:p>
          <a:p>
            <a:pPr marL="342900" indent="-342900">
              <a:buAutoNum type="arabicPeriod" startAt="5"/>
            </a:pPr>
            <a:r>
              <a:rPr lang="en-GB" sz="1600" dirty="0"/>
              <a:t>   Confirmation of addendum (if applicable) and application of the instruction contained in the</a:t>
            </a:r>
          </a:p>
          <a:p>
            <a:r>
              <a:rPr lang="en-GB" sz="1600" dirty="0"/>
              <a:t>        	Addendum</a:t>
            </a:r>
          </a:p>
          <a:p>
            <a:pPr marL="342900" indent="-342900">
              <a:buAutoNum type="arabicPeriod" startAt="6"/>
            </a:pPr>
            <a:r>
              <a:rPr lang="en-GB" sz="1600" dirty="0"/>
              <a:t>   The following returnable documents shall be submitted together with the tender documents</a:t>
            </a:r>
          </a:p>
          <a:p>
            <a:r>
              <a:rPr lang="en-GB" sz="1600" dirty="0"/>
              <a:t>       	Validity of the documentation listed below will be verified at the time of award.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/>
              <a:t>Proof of Central Supplier Database (CSD) registration report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/>
              <a:t>Tax Compliance Letter with a unique pin.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/>
              <a:t>Professional Indemnity will be verified based on the scope of the project advertised from the</a:t>
            </a:r>
          </a:p>
          <a:p>
            <a:r>
              <a:rPr lang="en-GB" sz="1600" dirty="0"/>
              <a:t>	      panel.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/>
              <a:t>COIDA or FEM certificates, (and any other forms stipulated in the tender documentation)</a:t>
            </a:r>
          </a:p>
        </p:txBody>
      </p:sp>
    </p:spTree>
    <p:extLst>
      <p:ext uri="{BB962C8B-B14F-4D97-AF65-F5344CB8AC3E}">
        <p14:creationId xmlns:p14="http://schemas.microsoft.com/office/powerpoint/2010/main" val="2514965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BB03F-C267-F671-85E1-6A26A8E32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95B8AD-14AB-A0BA-D27D-0DE11A815E5E}"/>
              </a:ext>
            </a:extLst>
          </p:cNvPr>
          <p:cNvSpPr/>
          <p:nvPr/>
        </p:nvSpPr>
        <p:spPr>
          <a:xfrm>
            <a:off x="145474" y="293271"/>
            <a:ext cx="8998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 evaluation</a:t>
            </a:r>
            <a:endParaRPr lang="en-GB" sz="20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394E5-8DBE-F567-204E-49A325864948}"/>
              </a:ext>
            </a:extLst>
          </p:cNvPr>
          <p:cNvSpPr txBox="1"/>
          <p:nvPr/>
        </p:nvSpPr>
        <p:spPr>
          <a:xfrm>
            <a:off x="322454" y="766114"/>
            <a:ext cx="864456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PHASE TWO: ELIGIBILITY </a:t>
            </a:r>
            <a:endParaRPr lang="en-ZA" sz="2400" dirty="0"/>
          </a:p>
          <a:p>
            <a:r>
              <a:rPr lang="en-US" sz="2400" b="1" dirty="0"/>
              <a:t> </a:t>
            </a:r>
            <a:endParaRPr lang="en-ZA" sz="2400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n-ZA" sz="2400" dirty="0"/>
              <a:t>All key personnel must be able to</a:t>
            </a:r>
            <a:r>
              <a:rPr lang="en-ZA" sz="2400" b="1" dirty="0"/>
              <a:t> </a:t>
            </a:r>
            <a:r>
              <a:rPr lang="en-ZA" sz="2400" dirty="0"/>
              <a:t>demonstrate their qualifications, relevant skills and experience of key project involvement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n-ZA" sz="2400" dirty="0"/>
              <a:t>All key personnel must submit their certified copies of qualifications, professional registration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n-ZA" sz="2400" dirty="0"/>
              <a:t>All key personnel must submit their detailed cv with the relevant experience and quantifiable experience.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n-ZA" sz="2400" dirty="0"/>
              <a:t>Company Experience: a minimum of 3 completed projects experience in the past 10 years and submit an appointment letter, referral letter and completion certificate)</a:t>
            </a:r>
          </a:p>
        </p:txBody>
      </p:sp>
    </p:spTree>
    <p:extLst>
      <p:ext uri="{BB962C8B-B14F-4D97-AF65-F5344CB8AC3E}">
        <p14:creationId xmlns:p14="http://schemas.microsoft.com/office/powerpoint/2010/main" val="2143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D8F54C2-048E-7A22-B20B-7218624A1C98}"/>
              </a:ext>
            </a:extLst>
          </p:cNvPr>
          <p:cNvSpPr/>
          <p:nvPr/>
        </p:nvSpPr>
        <p:spPr>
          <a:xfrm>
            <a:off x="145474" y="293271"/>
            <a:ext cx="8998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0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 evaluation</a:t>
            </a:r>
            <a:endParaRPr lang="en-GB" sz="2000" b="1" i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1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0089C7-D7D1-8619-4EC3-ACD73FFA2116}"/>
              </a:ext>
            </a:extLst>
          </p:cNvPr>
          <p:cNvSpPr txBox="1"/>
          <p:nvPr/>
        </p:nvSpPr>
        <p:spPr>
          <a:xfrm>
            <a:off x="401569" y="766114"/>
            <a:ext cx="864456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FUNCTIONALITY CRITERIA:</a:t>
            </a:r>
          </a:p>
          <a:p>
            <a:endParaRPr lang="en-US" b="1" dirty="0"/>
          </a:p>
          <a:p>
            <a:r>
              <a:rPr lang="en-US" sz="2000" b="1" dirty="0"/>
              <a:t>NB: Only bidders who score 70 points as minimum functionality threshold will qualify to be in the Framework of consultants for a period of 36 months.</a:t>
            </a:r>
            <a:endParaRPr lang="en-ZA" sz="2000" dirty="0"/>
          </a:p>
          <a:p>
            <a:br>
              <a:rPr lang="en-US" dirty="0"/>
            </a:br>
            <a:endParaRPr lang="en-ZA" sz="2400" dirty="0"/>
          </a:p>
          <a:p>
            <a:r>
              <a:rPr lang="en-US" dirty="0"/>
              <a:t> </a:t>
            </a:r>
            <a:endParaRPr lang="en-ZA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B2957AF-C9C0-B98C-D9DF-EBDCF38137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902609"/>
              </p:ext>
            </p:extLst>
          </p:nvPr>
        </p:nvGraphicFramePr>
        <p:xfrm>
          <a:off x="898357" y="2580405"/>
          <a:ext cx="7636043" cy="26276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2972">
                  <a:extLst>
                    <a:ext uri="{9D8B030D-6E8A-4147-A177-3AD203B41FA5}">
                      <a16:colId xmlns:a16="http://schemas.microsoft.com/office/drawing/2014/main" val="1559855872"/>
                    </a:ext>
                  </a:extLst>
                </a:gridCol>
                <a:gridCol w="6823071">
                  <a:extLst>
                    <a:ext uri="{9D8B030D-6E8A-4147-A177-3AD203B41FA5}">
                      <a16:colId xmlns:a16="http://schemas.microsoft.com/office/drawing/2014/main" val="3808473409"/>
                    </a:ext>
                  </a:extLst>
                </a:gridCol>
              </a:tblGrid>
              <a:tr h="601579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A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Key personnel total points = 50 (Certified Copy of Qualifications &amp; Expertise based on the stipulated registration category – Certified Registration Certificates)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8126561"/>
                  </a:ext>
                </a:extLst>
              </a:tr>
              <a:tr h="601579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B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Company Experience total points = 30 (Relevant experience and track record)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7175918"/>
                  </a:ext>
                </a:extLst>
              </a:tr>
              <a:tr h="120315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C</a:t>
                      </a:r>
                    </a:p>
                    <a:p>
                      <a:pPr algn="just">
                        <a:buNone/>
                      </a:pPr>
                      <a:endParaRPr lang="en-ZA" sz="1800" dirty="0">
                        <a:effectLst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D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Specific goals = (8 + 7) = 15 (Race &amp; Sexuality)</a:t>
                      </a:r>
                    </a:p>
                    <a:p>
                      <a:pPr algn="just">
                        <a:buNone/>
                      </a:pPr>
                      <a:endParaRPr lang="en-ZA" sz="1800" dirty="0">
                        <a:effectLst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800" dirty="0">
                          <a:effectLst/>
                        </a:rPr>
                        <a:t>Locality of firm’s office/offices – total points = 5 (Registered company address on CSD – Active Status)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9844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33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4A9DA94-836E-8871-FF95-F9AD5E311E5E}"/>
              </a:ext>
            </a:extLst>
          </p:cNvPr>
          <p:cNvSpPr txBox="1"/>
          <p:nvPr/>
        </p:nvSpPr>
        <p:spPr>
          <a:xfrm>
            <a:off x="352926" y="449434"/>
            <a:ext cx="8438148" cy="138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SzPts val="1100"/>
            </a:pPr>
            <a:r>
              <a:rPr lang="en-ZA" sz="2000" b="1" spc="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FRAMEWORK CATEGORY</a:t>
            </a:r>
          </a:p>
          <a:p>
            <a:pPr lvl="0">
              <a:lnSpc>
                <a:spcPct val="115000"/>
              </a:lnSpc>
              <a:buSzPts val="1100"/>
            </a:pPr>
            <a:endParaRPr lang="en-ZA" sz="1800" spc="0" dirty="0">
              <a:effectLst/>
              <a:latin typeface="Calibri" panose="020F050202020403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74015">
              <a:lnSpc>
                <a:spcPct val="115000"/>
              </a:lnSpc>
              <a:spcAft>
                <a:spcPts val="1000"/>
              </a:spcAft>
              <a:buNone/>
            </a:pPr>
            <a:r>
              <a:rPr lang="en-ZA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Bidders who qualify for the Framework will be grouped as follows. The bidders who have scored minimum of 70 points for functionality criteria.</a:t>
            </a:r>
            <a:endParaRPr lang="en-Z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E27B2B6-8AC5-AB44-5390-2282F3307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30451"/>
              </p:ext>
            </p:extLst>
          </p:nvPr>
        </p:nvGraphicFramePr>
        <p:xfrm>
          <a:off x="786063" y="1830838"/>
          <a:ext cx="7539791" cy="3966915"/>
        </p:xfrm>
        <a:graphic>
          <a:graphicData uri="http://schemas.openxmlformats.org/drawingml/2006/table">
            <a:tbl>
              <a:tblPr firstRow="1" firstCol="1" bandRow="1"/>
              <a:tblGrid>
                <a:gridCol w="1734897">
                  <a:extLst>
                    <a:ext uri="{9D8B030D-6E8A-4147-A177-3AD203B41FA5}">
                      <a16:colId xmlns:a16="http://schemas.microsoft.com/office/drawing/2014/main" val="581378294"/>
                    </a:ext>
                  </a:extLst>
                </a:gridCol>
                <a:gridCol w="4168133">
                  <a:extLst>
                    <a:ext uri="{9D8B030D-6E8A-4147-A177-3AD203B41FA5}">
                      <a16:colId xmlns:a16="http://schemas.microsoft.com/office/drawing/2014/main" val="3813433152"/>
                    </a:ext>
                  </a:extLst>
                </a:gridCol>
                <a:gridCol w="1636761">
                  <a:extLst>
                    <a:ext uri="{9D8B030D-6E8A-4147-A177-3AD203B41FA5}">
                      <a16:colId xmlns:a16="http://schemas.microsoft.com/office/drawing/2014/main" val="1836604285"/>
                    </a:ext>
                  </a:extLst>
                </a:gridCol>
              </a:tblGrid>
              <a:tr h="4593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 Number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PROJECT VALUE 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630274"/>
                  </a:ext>
                </a:extLst>
              </a:tr>
              <a:tr h="180437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 1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buNone/>
                      </a:pPr>
                      <a:r>
                        <a:rPr lang="en-ZA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this group the PSP will be a service provider that has submitted five (5) projects of which 60% of those has a project value of R20000000.00 or above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buNone/>
                      </a:pPr>
                      <a:r>
                        <a:rPr lang="en-ZA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buNone/>
                      </a:pPr>
                      <a:r>
                        <a:rPr lang="en-ZA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R20000000.00 and above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69644"/>
                  </a:ext>
                </a:extLst>
              </a:tr>
              <a:tr h="160037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buNone/>
                      </a:pPr>
                      <a:r>
                        <a:rPr lang="en-ZA" sz="1800" b="1" kern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 2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buNone/>
                      </a:pPr>
                      <a:r>
                        <a:rPr lang="en-ZA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this group the PSP will be a service provider that has submitted five (5) projects of less than a project value of R20000000.00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buNone/>
                      </a:pPr>
                      <a:r>
                        <a:rPr lang="en-ZA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buNone/>
                      </a:pPr>
                      <a:r>
                        <a:rPr lang="en-ZA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Less than R20000000.00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619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102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5474" y="1233018"/>
            <a:ext cx="8859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Z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474" y="293270"/>
            <a:ext cx="8859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MANDATORY FORMS FOR SUBMISSION</a:t>
            </a:r>
            <a:endParaRPr lang="en-US" sz="24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9CD3-B0E2-4AFA-983D-4ACE48FEACAE}"/>
              </a:ext>
            </a:extLst>
          </p:cNvPr>
          <p:cNvSpPr txBox="1"/>
          <p:nvPr/>
        </p:nvSpPr>
        <p:spPr>
          <a:xfrm>
            <a:off x="322454" y="766114"/>
            <a:ext cx="864456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Tender response form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Declaration of interest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Company registration documents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Tax compliance certificate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Proof of professional indemnity insurance, and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GB" sz="2800" dirty="0"/>
              <a:t>Any other forms stipulated in the tender documentation</a:t>
            </a:r>
          </a:p>
          <a:p>
            <a:endParaRPr lang="en-GB" sz="2800" dirty="0"/>
          </a:p>
          <a:p>
            <a:r>
              <a:rPr lang="en-GB" sz="2800" b="1" dirty="0"/>
              <a:t>NB: Failure to submit any of these forms will result in disqualification from the evaluation process.</a:t>
            </a:r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62249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9d940fe-6b8a-4c35-ac5f-4153d03fb168}" enabled="1" method="Standard" siteId="{d317f5d3-23a2-4f86-8a56-de94fa085c8a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917</Words>
  <Application>Microsoft Office PowerPoint</Application>
  <PresentationFormat>On-screen Show (4:3)</PresentationFormat>
  <Paragraphs>115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Edgray Distributors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OJ</dc:creator>
  <cp:lastModifiedBy>Sandi, Siphokazi</cp:lastModifiedBy>
  <cp:revision>227</cp:revision>
  <dcterms:created xsi:type="dcterms:W3CDTF">2019-01-16T12:10:39Z</dcterms:created>
  <dcterms:modified xsi:type="dcterms:W3CDTF">2026-06-22T08:03:00Z</dcterms:modified>
</cp:coreProperties>
</file>